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09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6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6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6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47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82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6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41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2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9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AFD7B64-C26B-4B65-B6DE-ECB2E1E633A2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8F3A5B8-3B4D-4D0B-AA09-F3A7487C51D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30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2E041-D291-424C-8D84-07CD6A18DD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3013" y="2593774"/>
            <a:ext cx="9226549" cy="226142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i="0" u="none" strike="noStrike" baseline="0" dirty="0">
                <a:solidFill>
                  <a:srgbClr val="C00000"/>
                </a:solidFill>
                <a:latin typeface="TimesNewRomanPS-BoldMT"/>
              </a:rPr>
              <a:t>Contemporary Grammar of English</a:t>
            </a:r>
            <a:br>
              <a:rPr lang="en-US" b="1" i="0" u="none" strike="noStrike" baseline="0" dirty="0">
                <a:solidFill>
                  <a:srgbClr val="C00000"/>
                </a:solidFill>
                <a:latin typeface="TimesNewRomanPS-BoldMT"/>
              </a:rPr>
            </a:br>
            <a:br>
              <a:rPr lang="en-US" sz="7200" b="1" i="0" u="none" strike="noStrike" baseline="0" dirty="0">
                <a:latin typeface="TimesNewRomanPS-BoldMT"/>
              </a:rPr>
            </a:br>
            <a:r>
              <a:rPr lang="en-US" sz="5300" b="1" dirty="0">
                <a:solidFill>
                  <a:srgbClr val="C00000"/>
                </a:solidFill>
              </a:rPr>
              <a:t>4</a:t>
            </a:r>
            <a:r>
              <a:rPr lang="en-US" sz="5300" b="1" baseline="30000" dirty="0">
                <a:solidFill>
                  <a:srgbClr val="C00000"/>
                </a:solidFill>
              </a:rPr>
              <a:t>th</a:t>
            </a:r>
            <a:r>
              <a:rPr lang="en-US" sz="5300" b="1" dirty="0">
                <a:solidFill>
                  <a:srgbClr val="C00000"/>
                </a:solidFill>
              </a:rPr>
              <a:t> Year </a:t>
            </a:r>
            <a:endParaRPr lang="en-US" sz="7200" b="1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E3E50A-C8C6-44B2-895A-C466C57C19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02" r="29214"/>
          <a:stretch/>
        </p:blipFill>
        <p:spPr>
          <a:xfrm>
            <a:off x="450714" y="328863"/>
            <a:ext cx="1644598" cy="16739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15D78A-65BB-4A84-A0E3-64436326DBC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8" r="22794"/>
          <a:stretch/>
        </p:blipFill>
        <p:spPr>
          <a:xfrm>
            <a:off x="10055381" y="328863"/>
            <a:ext cx="1541782" cy="1506245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CAA79469-C58E-46E9-8CCC-DE45A1C71F54}"/>
              </a:ext>
            </a:extLst>
          </p:cNvPr>
          <p:cNvSpPr txBox="1">
            <a:spLocks/>
          </p:cNvSpPr>
          <p:nvPr/>
        </p:nvSpPr>
        <p:spPr>
          <a:xfrm>
            <a:off x="1877199" y="4281641"/>
            <a:ext cx="8051859" cy="20607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utch801 Rm BT" panose="020206030605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Dutch801 Rm BT" panose="02020603060505020304" pitchFamily="18" charset="0"/>
                <a:ea typeface="Artifakt Element" panose="020B0503050000020004" pitchFamily="34" charset="0"/>
                <a:cs typeface="+mn-cs"/>
              </a:rPr>
              <a:t>Assist. Lect. Abbas Muhsin Al-Maliki </a:t>
            </a:r>
            <a:endParaRPr kumimoji="0" lang="ar-IQ" sz="3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Dutch801 Rm BT" panose="02020603060505020304" pitchFamily="18" charset="0"/>
              <a:ea typeface="Artifakt Element" panose="020B05030500000200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Dutch801 Rm BT" panose="02020603060505020304" pitchFamily="18" charset="0"/>
                <a:ea typeface="Artifakt Element" panose="020B0503050000020004" pitchFamily="34" charset="0"/>
                <a:cs typeface="+mn-cs"/>
              </a:rPr>
              <a:t>Department of English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0816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96193-4931-4368-8D1F-857C74951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0" i="0" u="none" strike="noStrike" baseline="0" dirty="0">
                <a:solidFill>
                  <a:srgbClr val="C00000"/>
                </a:solidFill>
                <a:latin typeface="TimesNewRomanPSMT"/>
              </a:rPr>
              <a:t>7.38   </a:t>
            </a:r>
            <a:r>
              <a:rPr lang="en-US" sz="2000" b="1" i="0" u="none" strike="noStrike" baseline="0" dirty="0">
                <a:solidFill>
                  <a:srgbClr val="C00000"/>
                </a:solidFill>
                <a:latin typeface="TimesNewRomanPS-BoldMT"/>
              </a:rPr>
              <a:t>MORE THAN ONE NON-ASSERTIVE FORM</a:t>
            </a:r>
            <a:br>
              <a:rPr lang="en-US" sz="2000" b="1" i="0" u="none" strike="noStrike" baseline="0" dirty="0">
                <a:solidFill>
                  <a:srgbClr val="C00000"/>
                </a:solidFill>
                <a:latin typeface="TimesNewRomanPS-BoldMT"/>
              </a:rPr>
            </a:br>
            <a:br>
              <a:rPr lang="en-US" sz="2000" b="1" i="0" u="none" strike="noStrike" baseline="0" dirty="0">
                <a:solidFill>
                  <a:srgbClr val="C00000"/>
                </a:solidFill>
                <a:latin typeface="TimesNewRomanPS-BoldMT"/>
              </a:rPr>
            </a:br>
            <a:br>
              <a:rPr lang="en-US" sz="2000" b="1" i="0" u="none" strike="noStrike" baseline="0" dirty="0">
                <a:solidFill>
                  <a:srgbClr val="C00000"/>
                </a:solidFill>
                <a:latin typeface="TimesNewRomanPS-BoldMT"/>
              </a:rPr>
            </a:b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AE923-33AF-4DE6-943E-828459908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4" y="762000"/>
            <a:ext cx="11169073" cy="6240030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en-US" sz="2400" b="0" i="0" u="none" strike="noStrike" baseline="0" dirty="0">
                <a:latin typeface="TimesNewRomanPSMT"/>
              </a:rPr>
              <a:t>If </a:t>
            </a:r>
            <a:r>
              <a:rPr lang="en-US" sz="2400" b="0" i="0" u="none" strike="noStrike" baseline="0" dirty="0">
                <a:solidFill>
                  <a:srgbClr val="C00000"/>
                </a:solidFill>
                <a:latin typeface="TimesNewRomanPSMT"/>
              </a:rPr>
              <a:t>a clause </a:t>
            </a:r>
            <a:r>
              <a:rPr lang="en-US" sz="2400" b="0" i="0" u="none" strike="noStrike" baseline="0" dirty="0">
                <a:latin typeface="TimesNewRomanPSMT"/>
              </a:rPr>
              <a:t>contains </a:t>
            </a:r>
            <a:r>
              <a:rPr lang="en-US" sz="2400" b="0" i="0" u="none" strike="noStrike" baseline="0" dirty="0">
                <a:solidFill>
                  <a:srgbClr val="C00000"/>
                </a:solidFill>
                <a:latin typeface="TimesNewRomanPSMT"/>
              </a:rPr>
              <a:t>a negative element</a:t>
            </a:r>
            <a:r>
              <a:rPr lang="en-US" sz="2400" b="0" i="0" u="none" strike="noStrike" baseline="0" dirty="0">
                <a:latin typeface="TimesNewRomanPSMT"/>
              </a:rPr>
              <a:t>, it is usually negative from that point onward. This means that the </a:t>
            </a:r>
            <a:r>
              <a:rPr lang="en-US" sz="2400" b="0" i="0" u="none" strike="noStrike" baseline="0" dirty="0">
                <a:solidFill>
                  <a:srgbClr val="C00000"/>
                </a:solidFill>
                <a:latin typeface="TimesNewRomanPSMT"/>
              </a:rPr>
              <a:t>non-assertive forms </a:t>
            </a:r>
            <a:r>
              <a:rPr lang="en-US" sz="2400" b="0" i="0" u="none" strike="noStrike" baseline="0" dirty="0">
                <a:latin typeface="TimesNewRomanPSMT"/>
              </a:rPr>
              <a:t>must normally be used in place of every assertive form that would have occurred in the corresponding </a:t>
            </a:r>
            <a:r>
              <a:rPr lang="en-US" sz="2400" b="0" i="0" u="none" strike="noStrike" baseline="0" dirty="0">
                <a:solidFill>
                  <a:srgbClr val="C00000"/>
                </a:solidFill>
                <a:latin typeface="TimesNewRomanPSMT"/>
              </a:rPr>
              <a:t>positive clause</a:t>
            </a:r>
            <a:r>
              <a:rPr lang="en-US" sz="2400" b="0" i="0" u="none" strike="noStrike" baseline="0" dirty="0">
                <a:latin typeface="TimesNewRomanPSMT"/>
              </a:rPr>
              <a:t>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I’ve </a:t>
            </a:r>
            <a:r>
              <a:rPr lang="en-US" i="1" u="sng" dirty="0">
                <a:solidFill>
                  <a:srgbClr val="00B050"/>
                </a:solidFill>
              </a:rPr>
              <a:t>never</a:t>
            </a:r>
            <a:r>
              <a:rPr lang="en-US" dirty="0">
                <a:solidFill>
                  <a:srgbClr val="002060"/>
                </a:solidFill>
              </a:rPr>
              <a:t> travelled </a:t>
            </a:r>
            <a:r>
              <a:rPr lang="en-US" i="1" u="sng" dirty="0">
                <a:solidFill>
                  <a:srgbClr val="00B050"/>
                </a:solidFill>
              </a:rPr>
              <a:t>anywhere</a:t>
            </a:r>
            <a:r>
              <a:rPr lang="en-US" dirty="0">
                <a:solidFill>
                  <a:srgbClr val="002060"/>
                </a:solidFill>
              </a:rPr>
              <a:t> by air yet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u="sng" dirty="0">
                <a:solidFill>
                  <a:srgbClr val="00B050"/>
                </a:solidFill>
              </a:rPr>
              <a:t>haven’t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ever been on</a:t>
            </a:r>
            <a:r>
              <a:rPr lang="en-US" u="sng" dirty="0">
                <a:solidFill>
                  <a:srgbClr val="002060"/>
                </a:solidFill>
              </a:rPr>
              <a:t> </a:t>
            </a:r>
            <a:r>
              <a:rPr lang="en-US" i="1" u="sng" dirty="0">
                <a:solidFill>
                  <a:srgbClr val="00B050"/>
                </a:solidFill>
              </a:rPr>
              <a:t>any</a:t>
            </a:r>
            <a:r>
              <a:rPr lang="en-US" u="sng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of the big liners, either.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i="1" u="sng" dirty="0">
                <a:solidFill>
                  <a:srgbClr val="00B050"/>
                </a:solidFill>
              </a:rPr>
              <a:t>No one </a:t>
            </a:r>
            <a:r>
              <a:rPr lang="en-US" dirty="0">
                <a:solidFill>
                  <a:srgbClr val="002060"/>
                </a:solidFill>
              </a:rPr>
              <a:t>has </a:t>
            </a:r>
            <a:r>
              <a:rPr lang="en-US" i="1" u="sng" dirty="0">
                <a:solidFill>
                  <a:srgbClr val="00B050"/>
                </a:solidFill>
              </a:rPr>
              <a:t>ever</a:t>
            </a:r>
            <a:r>
              <a:rPr lang="en-US" dirty="0">
                <a:solidFill>
                  <a:srgbClr val="002060"/>
                </a:solidFill>
              </a:rPr>
              <a:t> said </a:t>
            </a:r>
            <a:r>
              <a:rPr lang="en-US" b="1" i="1" u="sng" dirty="0">
                <a:solidFill>
                  <a:srgbClr val="00B050"/>
                </a:solidFill>
              </a:rPr>
              <a:t>anything</a:t>
            </a:r>
            <a:r>
              <a:rPr lang="en-US" dirty="0">
                <a:solidFill>
                  <a:srgbClr val="002060"/>
                </a:solidFill>
              </a:rPr>
              <a:t> to either of us.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u="sng" dirty="0">
                <a:solidFill>
                  <a:srgbClr val="00B050"/>
                </a:solidFill>
              </a:rPr>
              <a:t>Not</a:t>
            </a:r>
            <a:r>
              <a:rPr lang="en-US" dirty="0">
                <a:solidFill>
                  <a:srgbClr val="002060"/>
                </a:solidFill>
              </a:rPr>
              <a:t> many of the refugees have </a:t>
            </a:r>
            <a:r>
              <a:rPr lang="en-US" u="sng" dirty="0">
                <a:solidFill>
                  <a:srgbClr val="00B050"/>
                </a:solidFill>
              </a:rPr>
              <a:t>anywhere </a:t>
            </a:r>
            <a:r>
              <a:rPr lang="en-US" dirty="0">
                <a:solidFill>
                  <a:srgbClr val="002060"/>
                </a:solidFill>
              </a:rPr>
              <a:t>to live yet.</a:t>
            </a:r>
            <a:r>
              <a:rPr lang="en-US" dirty="0">
                <a:solidFill>
                  <a:srgbClr val="002060"/>
                </a:solidFill>
                <a:latin typeface="TimesNewRomanPSMT"/>
              </a:rPr>
              <a:t> </a:t>
            </a:r>
            <a:endParaRPr lang="en-US" sz="2400" b="0" i="0" u="none" strike="noStrike" baseline="0" dirty="0">
              <a:latin typeface="TimesNewRomanPSMT"/>
            </a:endParaRP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2. The non-assertive forms even occur in positive subordinate clauses following a negative in the main clause: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                              </a:t>
            </a:r>
            <a:r>
              <a:rPr lang="en-US" sz="2400" b="0" i="0" u="none" strike="noStrike" baseline="0" dirty="0">
                <a:solidFill>
                  <a:srgbClr val="FF0000"/>
                </a:solidFill>
                <a:latin typeface="TimesNewRomanPSMT"/>
              </a:rPr>
              <a:t>Main Clause                        Subordinate Clause</a:t>
            </a:r>
          </a:p>
          <a:p>
            <a:pPr algn="ctr"/>
            <a:r>
              <a:rPr lang="en-US" sz="2400" b="1" i="0" u="none" strike="noStrike" baseline="0" dirty="0">
                <a:solidFill>
                  <a:srgbClr val="C00000"/>
                </a:solidFill>
                <a:latin typeface="TimesNewRomanPSMT"/>
              </a:rPr>
              <a:t>Nobody</a:t>
            </a:r>
            <a:r>
              <a:rPr lang="en-US" sz="2400" b="0" i="0" u="none" strike="noStrike" baseline="0" dirty="0">
                <a:latin typeface="TimesNewRomanPSMT"/>
              </a:rPr>
              <a:t> has promised </a:t>
            </a:r>
            <a:r>
              <a:rPr lang="en-US" sz="2400" b="0" i="0" u="sng" strike="noStrike" baseline="0" dirty="0">
                <a:solidFill>
                  <a:srgbClr val="7030A0"/>
                </a:solidFill>
                <a:latin typeface="TimesNewRomanPSMT"/>
              </a:rPr>
              <a:t>that </a:t>
            </a:r>
            <a:r>
              <a:rPr lang="en-US" sz="2400" b="0" i="1" u="sng" strike="noStrike" baseline="0" dirty="0">
                <a:solidFill>
                  <a:srgbClr val="7030A0"/>
                </a:solidFill>
                <a:latin typeface="TimesNewRomanPS-ItalicMT"/>
              </a:rPr>
              <a:t>any </a:t>
            </a:r>
            <a:r>
              <a:rPr lang="en-US" sz="2400" b="0" i="0" u="sng" strike="noStrike" baseline="0" dirty="0">
                <a:solidFill>
                  <a:srgbClr val="7030A0"/>
                </a:solidFill>
                <a:latin typeface="TimesNewRomanPSMT"/>
              </a:rPr>
              <a:t>of you will be released </a:t>
            </a:r>
            <a:r>
              <a:rPr lang="en-US" sz="2400" b="0" i="1" u="sng" strike="noStrike" baseline="0" dirty="0">
                <a:solidFill>
                  <a:srgbClr val="7030A0"/>
                </a:solidFill>
                <a:latin typeface="TimesNewRomanPS-ItalicMT"/>
              </a:rPr>
              <a:t>yet</a:t>
            </a:r>
          </a:p>
          <a:p>
            <a:pPr marL="0" indent="0" algn="ctr">
              <a:buNone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Main Clause                        Subordinate Clause</a:t>
            </a:r>
            <a:r>
              <a:rPr lang="en-US" sz="2400" b="0" i="1" u="sng" strike="noStrike" baseline="0" dirty="0">
                <a:solidFill>
                  <a:srgbClr val="7030A0"/>
                </a:solidFill>
                <a:latin typeface="TimesNewRomanPS-ItalicMT"/>
              </a:rPr>
              <a:t>  </a:t>
            </a:r>
          </a:p>
          <a:p>
            <a:pPr algn="ctr"/>
            <a:r>
              <a:rPr lang="en-US" sz="2400" b="0" i="0" u="none" strike="noStrike" baseline="0" dirty="0">
                <a:latin typeface="TimesNewRomanPSMT"/>
              </a:rPr>
              <a:t>That </a:t>
            </a:r>
            <a:r>
              <a:rPr lang="en-US" sz="2400" b="1" i="0" u="sng" strike="noStrike" baseline="0" dirty="0">
                <a:solidFill>
                  <a:srgbClr val="C00000"/>
                </a:solidFill>
                <a:latin typeface="TimesNewRomanPSMT"/>
              </a:rPr>
              <a:t>wouldn’t </a:t>
            </a:r>
            <a:r>
              <a:rPr lang="en-US" sz="2400" b="0" i="0" u="none" strike="noStrike" baseline="0" dirty="0">
                <a:latin typeface="TimesNewRomanPSMT"/>
              </a:rPr>
              <a:t>deter anyone </a:t>
            </a:r>
            <a:r>
              <a:rPr lang="en-US" sz="2400" b="0" i="0" u="sng" strike="noStrike" baseline="0" dirty="0">
                <a:solidFill>
                  <a:srgbClr val="00B0F0"/>
                </a:solidFill>
                <a:latin typeface="TimesNewRomanPSMT"/>
              </a:rPr>
              <a:t>who had </a:t>
            </a:r>
            <a:r>
              <a:rPr lang="en-US" sz="2400" b="0" i="1" u="sng" strike="noStrike" baseline="0" dirty="0">
                <a:solidFill>
                  <a:srgbClr val="00B0F0"/>
                </a:solidFill>
                <a:latin typeface="TimesNewRomanPS-ItalicMT"/>
              </a:rPr>
              <a:t>any </a:t>
            </a:r>
            <a:r>
              <a:rPr lang="en-US" sz="2400" b="0" i="0" u="sng" strike="noStrike" baseline="0" dirty="0">
                <a:solidFill>
                  <a:srgbClr val="00B0F0"/>
                </a:solidFill>
                <a:latin typeface="TimesNewRomanPSMT"/>
              </a:rPr>
              <a:t>courage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pPr marL="0" indent="0" algn="l">
              <a:buNone/>
            </a:pPr>
            <a:endParaRPr lang="en-US" sz="2400" b="0" i="0" u="none" strike="noStrike" baseline="0" dirty="0">
              <a:latin typeface="TimesNewRomanPSMT"/>
            </a:endParaRPr>
          </a:p>
        </p:txBody>
      </p:sp>
    </p:spTree>
    <p:extLst>
      <p:ext uri="{BB962C8B-B14F-4D97-AF65-F5344CB8AC3E}">
        <p14:creationId xmlns:p14="http://schemas.microsoft.com/office/powerpoint/2010/main" val="1656455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C5C85-8C45-4560-A686-B679602C3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i="0" u="none" strike="noStrike" baseline="0" dirty="0">
                <a:solidFill>
                  <a:srgbClr val="C00000"/>
                </a:solidFill>
                <a:latin typeface="TimesNewRomanPSMT"/>
              </a:rPr>
              <a:t>7.39 </a:t>
            </a:r>
            <a:r>
              <a:rPr lang="en-US" sz="2800" b="1" i="0" u="none" strike="noStrike" baseline="0" dirty="0">
                <a:solidFill>
                  <a:srgbClr val="C00000"/>
                </a:solidFill>
                <a:latin typeface="TimesNewRomanPS-BoldMT"/>
              </a:rPr>
              <a:t>‘Seldom’, ‘rarely’, </a:t>
            </a:r>
            <a:r>
              <a:rPr lang="en-US" sz="2800" b="1" i="0" u="none" strike="noStrike" baseline="0" dirty="0" err="1">
                <a:solidFill>
                  <a:srgbClr val="C00000"/>
                </a:solidFill>
                <a:latin typeface="TimesNewRomanPS-BoldMT"/>
              </a:rPr>
              <a:t>etc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B008A-35EB-4DF4-B28C-B2C243FC9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654" y="1465407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400" b="0" i="0" u="none" strike="noStrike" baseline="0" dirty="0">
                <a:solidFill>
                  <a:srgbClr val="7030A0"/>
                </a:solidFill>
                <a:latin typeface="TimesNewRomanPSMT"/>
              </a:rPr>
              <a:t>There are several words which are negative in meaning, but not in appearance. They include:</a:t>
            </a:r>
          </a:p>
          <a:p>
            <a:pPr algn="l"/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seldom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and </a:t>
            </a:r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rarely</a:t>
            </a:r>
          </a:p>
          <a:p>
            <a:pPr algn="l"/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scarcely, hardly, barely</a:t>
            </a:r>
          </a:p>
          <a:p>
            <a:pPr algn="l"/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little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and </a:t>
            </a:r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few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(in contrast to the positive </a:t>
            </a:r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a little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and </a:t>
            </a:r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a few)</a:t>
            </a:r>
          </a:p>
          <a:p>
            <a:pPr algn="l"/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Only</a:t>
            </a:r>
            <a:endParaRPr lang="en-US" sz="2400" i="1" dirty="0">
              <a:solidFill>
                <a:srgbClr val="002060"/>
              </a:solidFill>
              <a:latin typeface="TimesNewRomanPS-ItalicMT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  <a:latin typeface="TimesNewRomanPSMT"/>
              </a:rPr>
              <a:t>B. </a:t>
            </a:r>
            <a:r>
              <a:rPr lang="en-US" sz="2400" b="0" i="0" u="none" strike="noStrike" baseline="0" dirty="0">
                <a:solidFill>
                  <a:srgbClr val="7030A0"/>
                </a:solidFill>
                <a:latin typeface="TimesNewRomanPSMT"/>
              </a:rPr>
              <a:t>They have the following similarities to the ordinary negative items: </a:t>
            </a:r>
          </a:p>
          <a:p>
            <a:pPr marL="457200" indent="-457200">
              <a:buFont typeface="+mj-lt"/>
              <a:buAutoNum type="alphaUcPeriod"/>
            </a:pPr>
            <a:endParaRPr lang="en-US" sz="2400" b="0" i="0" u="none" strike="noStrike" baseline="0" dirty="0">
              <a:solidFill>
                <a:srgbClr val="7030A0"/>
              </a:solidFill>
              <a:latin typeface="TimesNewRomanPSMT"/>
            </a:endParaRP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70C0"/>
                </a:solidFill>
                <a:latin typeface="TimesNewRomanPSMT"/>
              </a:rPr>
              <a:t>(1) They are followed by </a:t>
            </a:r>
            <a:r>
              <a:rPr lang="en-US" sz="2400" b="0" i="0" u="none" strike="noStrike" baseline="0" dirty="0">
                <a:solidFill>
                  <a:srgbClr val="FF0000"/>
                </a:solidFill>
                <a:latin typeface="TimesNewRomanPSMT"/>
              </a:rPr>
              <a:t>non-assertive</a:t>
            </a:r>
            <a:r>
              <a:rPr lang="en-US" sz="2400" b="0" i="0" u="none" strike="noStrike" baseline="0" dirty="0">
                <a:solidFill>
                  <a:srgbClr val="0070C0"/>
                </a:solidFill>
                <a:latin typeface="TimesNewRomanPSMT"/>
              </a:rPr>
              <a:t> rather than assertive forms:</a:t>
            </a:r>
          </a:p>
          <a:p>
            <a:pPr lvl="1"/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I </a:t>
            </a:r>
            <a:r>
              <a:rPr lang="en-US" sz="2700" b="0" i="0" u="none" strike="noStrike" baseline="0" dirty="0">
                <a:solidFill>
                  <a:srgbClr val="C00000"/>
                </a:solidFill>
                <a:latin typeface="TimesNewRomanPSMT"/>
              </a:rPr>
              <a:t>seldom</a:t>
            </a:r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 get </a:t>
            </a:r>
            <a:r>
              <a:rPr lang="en-US" sz="2700" b="0" i="1" u="none" strike="noStrike" baseline="0" dirty="0">
                <a:solidFill>
                  <a:srgbClr val="FF0000"/>
                </a:solidFill>
                <a:latin typeface="TimesNewRomanPS-ItalicMT"/>
              </a:rPr>
              <a:t>any</a:t>
            </a:r>
            <a:r>
              <a:rPr lang="en-US" sz="2700" b="0" i="1" u="none" strike="noStrike" baseline="0" dirty="0">
                <a:solidFill>
                  <a:srgbClr val="002060"/>
                </a:solidFill>
                <a:latin typeface="TimesNewRomanPS-ItalicMT"/>
              </a:rPr>
              <a:t> </a:t>
            </a:r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sleep ‘</a:t>
            </a:r>
          </a:p>
          <a:p>
            <a:pPr lvl="1"/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I ’ve spoken</a:t>
            </a:r>
            <a:r>
              <a:rPr lang="en-US" sz="2700" b="0" i="0" u="none" strike="noStrike" baseline="0" dirty="0">
                <a:solidFill>
                  <a:srgbClr val="C00000"/>
                </a:solidFill>
                <a:latin typeface="TimesNewRomanPSMT"/>
              </a:rPr>
              <a:t> hardly </a:t>
            </a:r>
            <a:r>
              <a:rPr lang="en-US" sz="2700" b="0" i="1" u="none" strike="noStrike" baseline="0" dirty="0">
                <a:solidFill>
                  <a:srgbClr val="FF0000"/>
                </a:solidFill>
                <a:latin typeface="TimesNewRomanPS-ItalicMT"/>
              </a:rPr>
              <a:t>anyone</a:t>
            </a:r>
            <a:r>
              <a:rPr lang="en-US" sz="2700" b="0" i="1" u="none" strike="noStrike" baseline="0" dirty="0">
                <a:solidFill>
                  <a:srgbClr val="002060"/>
                </a:solidFill>
                <a:latin typeface="TimesNewRomanPS-ItalicMT"/>
              </a:rPr>
              <a:t> </a:t>
            </a:r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who disagrees with me</a:t>
            </a:r>
          </a:p>
          <a:p>
            <a:pPr lvl="1"/>
            <a:r>
              <a:rPr lang="en-US" sz="2700" b="0" i="0" u="none" strike="noStrike" baseline="0" dirty="0">
                <a:solidFill>
                  <a:srgbClr val="C00000"/>
                </a:solidFill>
                <a:latin typeface="TimesNewRomanPSMT"/>
              </a:rPr>
              <a:t>Few </a:t>
            </a:r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changes in government have</a:t>
            </a:r>
            <a:r>
              <a:rPr lang="en-US" sz="2700" b="0" i="0" u="none" strike="noStrike" baseline="0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sz="2700" b="0" i="1" u="none" strike="noStrike" baseline="0" dirty="0">
                <a:solidFill>
                  <a:srgbClr val="FF0000"/>
                </a:solidFill>
                <a:latin typeface="TimesNewRomanPS-ItalicMT"/>
              </a:rPr>
              <a:t>ever </a:t>
            </a:r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taken so many people</a:t>
            </a:r>
          </a:p>
          <a:p>
            <a:pPr lvl="1"/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by surprise</a:t>
            </a:r>
          </a:p>
          <a:p>
            <a:pPr lvl="1"/>
            <a:r>
              <a:rPr lang="en-US" sz="2700" b="0" i="0" u="none" strike="noStrike" baseline="0" dirty="0">
                <a:solidFill>
                  <a:srgbClr val="C00000"/>
                </a:solidFill>
                <a:latin typeface="TimesNewRomanPSMT"/>
              </a:rPr>
              <a:t>Only</a:t>
            </a:r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 two of us had</a:t>
            </a:r>
            <a:r>
              <a:rPr lang="en-US" sz="2700" b="0" i="0" u="none" strike="noStrike" baseline="0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sz="2700" b="0" i="1" u="none" strike="noStrike" baseline="0" dirty="0">
                <a:solidFill>
                  <a:srgbClr val="FF0000"/>
                </a:solidFill>
                <a:latin typeface="TimesNewRomanPS-ItalicMT"/>
              </a:rPr>
              <a:t>any </a:t>
            </a:r>
            <a:r>
              <a:rPr lang="en-US" sz="2700" b="0" i="0" u="none" strike="noStrike" baseline="0" dirty="0">
                <a:solidFill>
                  <a:srgbClr val="002060"/>
                </a:solidFill>
                <a:latin typeface="TimesNewRomanPSMT"/>
              </a:rPr>
              <a:t>experience at sailing</a:t>
            </a:r>
            <a:endParaRPr lang="en-US" sz="5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431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DDDB8-6B34-44DE-914C-52959DD98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baseline="0" dirty="0">
                <a:solidFill>
                  <a:srgbClr val="C00000"/>
                </a:solidFill>
                <a:latin typeface="TimesNewRomanPSMT"/>
              </a:rPr>
              <a:t>7.39 </a:t>
            </a:r>
            <a:r>
              <a:rPr lang="en-US" sz="4400" b="1" i="0" u="none" strike="noStrike" baseline="0" dirty="0">
                <a:solidFill>
                  <a:srgbClr val="C00000"/>
                </a:solidFill>
                <a:latin typeface="TimesNewRomanPS-BoldMT"/>
              </a:rPr>
              <a:t>‘Seldom’, ‘rarely’, </a:t>
            </a:r>
            <a:r>
              <a:rPr lang="en-US" sz="4400" b="1" i="0" u="none" strike="noStrike" baseline="0" dirty="0" err="1">
                <a:solidFill>
                  <a:srgbClr val="C00000"/>
                </a:solidFill>
                <a:latin typeface="TimesNewRomanPS-BoldMT"/>
              </a:rPr>
              <a:t>etc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B66FC-D513-46F9-8E1F-A81478985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2800" b="0" i="0" u="none" strike="noStrike" baseline="0" dirty="0">
                <a:latin typeface="TimesNewRomanPSMT"/>
              </a:rPr>
              <a:t>(2) </a:t>
            </a:r>
            <a:r>
              <a:rPr lang="en-US" sz="2800" b="0" i="0" u="none" strike="noStrike" baseline="0" dirty="0">
                <a:solidFill>
                  <a:srgbClr val="00B050"/>
                </a:solidFill>
                <a:latin typeface="TimesNewRomanPSMT"/>
              </a:rPr>
              <a:t>When in pre-subject position, some of them can cause </a:t>
            </a:r>
            <a:r>
              <a:rPr lang="en-US" sz="2800" b="0" i="0" u="none" strike="noStrike" baseline="0" dirty="0">
                <a:solidFill>
                  <a:srgbClr val="C00000"/>
                </a:solidFill>
                <a:latin typeface="TimesNewRomanPSMT"/>
              </a:rPr>
              <a:t>subject operator inversion:</a:t>
            </a:r>
          </a:p>
          <a:p>
            <a:pPr algn="l"/>
            <a:endParaRPr lang="en-US" dirty="0">
              <a:solidFill>
                <a:srgbClr val="C00000"/>
              </a:solidFill>
              <a:latin typeface="TimesNewRomanPSMT"/>
            </a:endParaRPr>
          </a:p>
          <a:p>
            <a:pPr algn="l"/>
            <a:r>
              <a:rPr lang="en-US" sz="2800" b="0" i="0" u="none" strike="noStrike" baseline="0" dirty="0">
                <a:solidFill>
                  <a:srgbClr val="00B050"/>
                </a:solidFill>
                <a:latin typeface="TimesNewRomanPSMT"/>
              </a:rPr>
              <a:t>Rarely</a:t>
            </a:r>
            <a:r>
              <a:rPr lang="en-US" sz="2800" b="0" i="0" u="none" strike="noStrike" baseline="0" dirty="0">
                <a:latin typeface="TimesNewRomanPSMT"/>
              </a:rPr>
              <a:t> </a:t>
            </a:r>
            <a:r>
              <a:rPr lang="en-US" sz="2800" b="0" i="0" u="sng" strike="noStrike" baseline="0" dirty="0">
                <a:solidFill>
                  <a:srgbClr val="FF0000"/>
                </a:solidFill>
                <a:latin typeface="TimesNewRomanPSMT"/>
              </a:rPr>
              <a:t>does crime pay </a:t>
            </a:r>
            <a:r>
              <a:rPr lang="en-US" sz="2800" b="0" i="0" u="none" strike="noStrike" baseline="0" dirty="0">
                <a:latin typeface="TimesNewRomanPSMT"/>
              </a:rPr>
              <a:t>so well as </a:t>
            </a:r>
            <a:r>
              <a:rPr lang="en-US" sz="2800" b="0" i="0" u="none" strike="noStrike" baseline="0" dirty="0" err="1">
                <a:latin typeface="TimesNewRomanPSMT"/>
              </a:rPr>
              <a:t>Mr</a:t>
            </a:r>
            <a:r>
              <a:rPr lang="en-US" sz="2800" b="0" i="0" u="none" strike="noStrike" baseline="0" dirty="0">
                <a:latin typeface="TimesNewRomanPSMT"/>
              </a:rPr>
              <a:t> Jones seems to think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B050"/>
                </a:solidFill>
                <a:latin typeface="TimesNewRomanPSMT"/>
              </a:rPr>
              <a:t>Scarcely</a:t>
            </a:r>
            <a:r>
              <a:rPr lang="en-US" sz="2800" b="0" i="0" u="none" strike="noStrike" baseline="0" dirty="0">
                <a:latin typeface="TimesNewRomanPSMT"/>
              </a:rPr>
              <a:t> ever </a:t>
            </a:r>
            <a:r>
              <a:rPr lang="en-US" sz="2800" b="0" i="0" u="sng" strike="noStrike" baseline="0" dirty="0">
                <a:solidFill>
                  <a:srgbClr val="FF0000"/>
                </a:solidFill>
                <a:latin typeface="TimesNewRomanPSMT"/>
              </a:rPr>
              <a:t>has the British nation </a:t>
            </a:r>
            <a:r>
              <a:rPr lang="en-US" sz="2800" b="0" i="0" u="none" strike="noStrike" baseline="0" dirty="0">
                <a:latin typeface="TimesNewRomanPSMT"/>
              </a:rPr>
              <a:t>suffered so much obloquy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B050"/>
                </a:solidFill>
                <a:latin typeface="TimesNewRomanPSMT"/>
              </a:rPr>
              <a:t>Little </a:t>
            </a:r>
            <a:r>
              <a:rPr lang="en-US" sz="2800" b="0" i="0" u="sng" strike="noStrike" baseline="0" dirty="0">
                <a:solidFill>
                  <a:srgbClr val="FF0000"/>
                </a:solidFill>
                <a:latin typeface="TimesNewRomanPSMT"/>
              </a:rPr>
              <a:t>need I</a:t>
            </a:r>
            <a:r>
              <a:rPr lang="en-US" sz="2800" b="0" i="0" u="none" strike="noStrike" baseline="0" dirty="0">
                <a:latin typeface="TimesNewRomanPSMT"/>
              </a:rPr>
              <a:t> dwell upon the joy of that reunion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969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5FC00-5708-4DDC-BD80-184AA276A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D0AEB-AB79-421A-AB7F-D076128B5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2800" b="0" i="0" u="none" strike="noStrike" baseline="0" dirty="0">
                <a:solidFill>
                  <a:srgbClr val="C00000"/>
                </a:solidFill>
                <a:latin typeface="TimesNewRomanPSMT"/>
              </a:rPr>
              <a:t>(3) They are followed by positive rather than </a:t>
            </a:r>
            <a:r>
              <a:rPr lang="en-US" sz="2800" b="0" i="0" u="none" strike="noStrike" baseline="0" dirty="0">
                <a:solidFill>
                  <a:srgbClr val="00B050"/>
                </a:solidFill>
                <a:latin typeface="TimesNewRomanPSMT"/>
              </a:rPr>
              <a:t>negative tag-questions: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2060"/>
                </a:solidFill>
                <a:latin typeface="TimesNewRomanPSMT"/>
              </a:rPr>
              <a:t>She </a:t>
            </a:r>
            <a:r>
              <a:rPr lang="en-US" sz="2800" b="0" i="0" u="sng" strike="noStrike" baseline="0" dirty="0">
                <a:solidFill>
                  <a:srgbClr val="C00000"/>
                </a:solidFill>
                <a:latin typeface="TimesNewRomanPSMT"/>
              </a:rPr>
              <a:t>scarcely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TimesNewRomanPSMT"/>
              </a:rPr>
              <a:t> seems to care, </a:t>
            </a:r>
            <a:r>
              <a:rPr lang="en-US" sz="2800" b="0" i="0" u="sng" strike="noStrike" baseline="0" dirty="0">
                <a:solidFill>
                  <a:srgbClr val="C00000"/>
                </a:solidFill>
                <a:latin typeface="TimesNewRomanPSMT"/>
              </a:rPr>
              <a:t>does she?</a:t>
            </a:r>
          </a:p>
          <a:p>
            <a:pPr marL="0" indent="0" algn="l">
              <a:buNone/>
            </a:pPr>
            <a:endParaRPr lang="en-US" u="sng" dirty="0">
              <a:solidFill>
                <a:srgbClr val="C00000"/>
              </a:solidFill>
              <a:latin typeface="TimesNewRomanPSMT"/>
            </a:endParaRPr>
          </a:p>
          <a:p>
            <a:pPr algn="l"/>
            <a:r>
              <a:rPr lang="en-US" b="0" i="0" u="none" strike="noStrike" baseline="0" dirty="0">
                <a:solidFill>
                  <a:srgbClr val="0070C0"/>
                </a:solidFill>
                <a:latin typeface="TimesNewRomanPSMT"/>
              </a:rPr>
              <a:t>In addition, there are </a:t>
            </a:r>
            <a:r>
              <a:rPr lang="en-US" b="0" i="0" u="none" strike="noStrike" baseline="0" dirty="0">
                <a:solidFill>
                  <a:srgbClr val="00B050"/>
                </a:solidFill>
                <a:latin typeface="TimesNewRomanPSMT"/>
              </a:rPr>
              <a:t>verbs</a:t>
            </a:r>
            <a:r>
              <a:rPr lang="en-US" b="0" i="0" u="none" strike="noStrike" baseline="0" dirty="0">
                <a:solidFill>
                  <a:srgbClr val="0070C0"/>
                </a:solidFill>
                <a:latin typeface="TimesNewRomanPSMT"/>
              </a:rPr>
              <a:t>, </a:t>
            </a:r>
            <a:r>
              <a:rPr lang="en-US" b="0" i="0" u="none" strike="noStrike" baseline="0" dirty="0">
                <a:solidFill>
                  <a:srgbClr val="00B050"/>
                </a:solidFill>
                <a:latin typeface="TimesNewRomanPSMT"/>
              </a:rPr>
              <a:t>adjectives</a:t>
            </a:r>
            <a:r>
              <a:rPr lang="en-US" b="0" i="0" u="none" strike="noStrike" baseline="0" dirty="0">
                <a:solidFill>
                  <a:srgbClr val="0070C0"/>
                </a:solidFill>
                <a:latin typeface="TimesNewRomanPSMT"/>
              </a:rPr>
              <a:t>, or </a:t>
            </a:r>
            <a:r>
              <a:rPr lang="en-US" b="0" i="0" u="none" strike="noStrike" baseline="0" dirty="0">
                <a:solidFill>
                  <a:srgbClr val="00B050"/>
                </a:solidFill>
                <a:latin typeface="TimesNewRomanPSMT"/>
              </a:rPr>
              <a:t>prepositions</a:t>
            </a:r>
            <a:r>
              <a:rPr lang="en-US" b="0" i="0" u="none" strike="noStrike" baseline="0" dirty="0">
                <a:solidFill>
                  <a:srgbClr val="0070C0"/>
                </a:solidFill>
                <a:latin typeface="TimesNewRomanPSMT"/>
              </a:rPr>
              <a:t> with </a:t>
            </a:r>
            <a:r>
              <a:rPr lang="en-US" b="0" i="0" u="none" strike="noStrike" baseline="0" dirty="0">
                <a:solidFill>
                  <a:srgbClr val="00B050"/>
                </a:solidFill>
                <a:latin typeface="TimesNewRomanPSMT"/>
              </a:rPr>
              <a:t>negative meaning</a:t>
            </a:r>
            <a:r>
              <a:rPr lang="en-US" b="0" i="0" u="none" strike="noStrike" baseline="0" dirty="0">
                <a:solidFill>
                  <a:srgbClr val="0070C0"/>
                </a:solidFill>
                <a:latin typeface="TimesNewRomanPSMT"/>
              </a:rPr>
              <a:t> that take </a:t>
            </a:r>
            <a:r>
              <a:rPr lang="en-US" b="0" i="0" u="none" strike="noStrike" baseline="0" dirty="0">
                <a:solidFill>
                  <a:srgbClr val="00B050"/>
                </a:solidFill>
                <a:latin typeface="TimesNewRomanPSMT"/>
              </a:rPr>
              <a:t>non-assertive forms:</a:t>
            </a:r>
          </a:p>
          <a:p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He </a:t>
            </a:r>
            <a:r>
              <a:rPr lang="en-US" sz="2400" b="0" i="1" u="none" strike="noStrike" baseline="0" dirty="0">
                <a:solidFill>
                  <a:srgbClr val="FF0000"/>
                </a:solidFill>
                <a:latin typeface="TimesNewRomanPS-ItalicMT"/>
              </a:rPr>
              <a:t>denies</a:t>
            </a:r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I ever told him.     </a:t>
            </a:r>
            <a:r>
              <a:rPr lang="en-US" sz="2400" b="0" i="1" u="none" strike="noStrike" baseline="0" dirty="0">
                <a:solidFill>
                  <a:srgbClr val="FF0000"/>
                </a:solidFill>
                <a:latin typeface="TimesNewRomanPS-ItalicMT"/>
              </a:rPr>
              <a:t>Without</a:t>
            </a:r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any delay</a:t>
            </a:r>
          </a:p>
          <a:p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I </a:t>
            </a:r>
            <a:r>
              <a:rPr lang="en-US" sz="2400" b="0" i="1" u="none" strike="noStrike" baseline="0" dirty="0">
                <a:solidFill>
                  <a:srgbClr val="FF0000"/>
                </a:solidFill>
                <a:latin typeface="TimesNewRomanPS-ItalicMT"/>
              </a:rPr>
              <a:t>forgot</a:t>
            </a:r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to ask for any change.     </a:t>
            </a:r>
            <a:r>
              <a:rPr lang="en-US" sz="2400" b="0" i="1" u="none" strike="noStrike" baseline="0" dirty="0">
                <a:solidFill>
                  <a:srgbClr val="FF0000"/>
                </a:solidFill>
                <a:latin typeface="TimesNewRomanPS-ItalicMT"/>
              </a:rPr>
              <a:t>Against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any changes</a:t>
            </a:r>
          </a:p>
          <a:p>
            <a:r>
              <a:rPr lang="en-US" sz="2400" b="0" i="1" u="none" strike="noStrike" baseline="0" dirty="0">
                <a:solidFill>
                  <a:srgbClr val="FF0000"/>
                </a:solidFill>
                <a:latin typeface="TimesNewRomanPS-ItalicMT"/>
              </a:rPr>
              <a:t>Unaware</a:t>
            </a:r>
            <a:r>
              <a:rPr lang="en-US" sz="2400" b="0" i="1" u="none" strike="noStrike" baseline="0" dirty="0">
                <a:solidFill>
                  <a:srgbClr val="002060"/>
                </a:solidFill>
                <a:latin typeface="TimesNewRomanPS-ItalicMT"/>
              </a:rPr>
              <a:t> </a:t>
            </a:r>
            <a:r>
              <a:rPr lang="en-US" sz="2400" b="0" i="0" u="none" strike="noStrike" baseline="0" dirty="0">
                <a:solidFill>
                  <a:srgbClr val="002060"/>
                </a:solidFill>
                <a:latin typeface="TimesNewRomanPSMT"/>
              </a:rPr>
              <a:t>of any hostility</a:t>
            </a:r>
            <a:endParaRPr lang="en-US" sz="48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795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8C96F-7878-4BA2-B712-8A0B39772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7.40 Scope of Negation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09DA9-3CE8-4852-B4A6-9B18D22E6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latin typeface="TimesNewRomanPSMT"/>
              </a:rPr>
              <a:t>1. </a:t>
            </a:r>
            <a:r>
              <a:rPr lang="en-US" sz="1800" b="0" i="0" u="none" strike="noStrike" baseline="0" dirty="0">
                <a:latin typeface="TimesNewRomanPSMT"/>
              </a:rPr>
              <a:t>The operator is sometimes within, and sometimes outside, the scope.:</a:t>
            </a:r>
            <a:endParaRPr lang="en-US" sz="3200" b="0" i="0" u="none" strike="noStrike" baseline="0" dirty="0">
              <a:latin typeface="TimesNewRomanPSMT"/>
            </a:endParaRPr>
          </a:p>
          <a:p>
            <a:pPr algn="l"/>
            <a:r>
              <a:rPr lang="en-US" sz="3200" b="0" i="0" u="none" strike="noStrike" baseline="0" dirty="0">
                <a:latin typeface="TimesNewRomanPSMT"/>
              </a:rPr>
              <a:t>I </a:t>
            </a:r>
            <a:r>
              <a:rPr lang="en-US" sz="3200" b="0" i="0" u="none" strike="noStrike" baseline="0" dirty="0">
                <a:solidFill>
                  <a:srgbClr val="00B050"/>
                </a:solidFill>
                <a:latin typeface="TimesNewRomanPSMT"/>
              </a:rPr>
              <a:t>definitely</a:t>
            </a:r>
            <a:r>
              <a:rPr lang="en-US" sz="3200" b="0" i="0" u="none" strike="noStrike" baseline="0" dirty="0">
                <a:latin typeface="TimesNewRomanPSMT"/>
              </a:rPr>
              <a:t> </a:t>
            </a:r>
            <a:r>
              <a:rPr lang="en-US" sz="3200" b="0" i="0" u="none" strike="noStrike" baseline="0" dirty="0">
                <a:solidFill>
                  <a:srgbClr val="C00000"/>
                </a:solidFill>
                <a:latin typeface="TimesNewRomanPSMT"/>
              </a:rPr>
              <a:t>didn’t</a:t>
            </a:r>
            <a:r>
              <a:rPr lang="en-US" sz="3200" b="0" i="0" u="none" strike="noStrike" baseline="0" dirty="0">
                <a:latin typeface="TimesNewRomanPSMT"/>
              </a:rPr>
              <a:t> speak to him (‘It’s definite that I did not’)</a:t>
            </a:r>
          </a:p>
          <a:p>
            <a:pPr algn="l"/>
            <a:r>
              <a:rPr lang="en-US" sz="3200" b="0" i="0" u="none" strike="noStrike" baseline="0" dirty="0">
                <a:latin typeface="TimesNewRomanPSMT"/>
              </a:rPr>
              <a:t>I </a:t>
            </a:r>
            <a:r>
              <a:rPr lang="en-US" sz="3200" b="0" i="0" u="none" strike="noStrike" baseline="0" dirty="0">
                <a:solidFill>
                  <a:srgbClr val="C00000"/>
                </a:solidFill>
                <a:latin typeface="TimesNewRomanPSMT"/>
              </a:rPr>
              <a:t>didn’t ’t </a:t>
            </a:r>
            <a:r>
              <a:rPr lang="en-US" sz="3200" b="0" i="0" u="none" strike="noStrike" baseline="0" dirty="0">
                <a:solidFill>
                  <a:srgbClr val="00B050"/>
                </a:solidFill>
                <a:latin typeface="TimesNewRomanPSMT"/>
              </a:rPr>
              <a:t>definitely</a:t>
            </a:r>
            <a:r>
              <a:rPr lang="en-US" sz="3200" b="0" i="0" u="none" strike="noStrike" baseline="0" dirty="0">
                <a:latin typeface="TimesNewRomanPSMT"/>
              </a:rPr>
              <a:t> speak to him (‘It’s not definite that I did’)</a:t>
            </a:r>
          </a:p>
          <a:p>
            <a:pPr algn="l"/>
            <a:endParaRPr lang="en-US" sz="3200" dirty="0">
              <a:latin typeface="TimesNewRomanPSMT"/>
            </a:endParaRPr>
          </a:p>
          <a:p>
            <a:pPr marL="0" indent="0" algn="l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33642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06460-DD58-4497-B5FB-2CEB13C5B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0" u="none" strike="noStrike" baseline="0" dirty="0">
                <a:solidFill>
                  <a:srgbClr val="FF0000"/>
                </a:solidFill>
                <a:latin typeface="TimesNewRomanPS-BoldMT"/>
              </a:rPr>
              <a:t>7.33 Negation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0D14A-0F4F-4CEA-A65A-1203C2A16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0" i="0" u="none" strike="noStrike" baseline="0" dirty="0">
                <a:solidFill>
                  <a:srgbClr val="7030A0"/>
                </a:solidFill>
                <a:latin typeface="TimesNewRomanPSMT"/>
              </a:rPr>
              <a:t>1. The negation o f a simple sentence is accomplished by inserting </a:t>
            </a:r>
            <a:r>
              <a:rPr lang="en-US" b="0" i="1" u="none" strike="noStrike" baseline="0" dirty="0">
                <a:solidFill>
                  <a:srgbClr val="7030A0"/>
                </a:solidFill>
                <a:latin typeface="TimesNewRomanPS-ItalicMT"/>
              </a:rPr>
              <a:t>not, </a:t>
            </a:r>
            <a:r>
              <a:rPr lang="en-US" b="0" i="1" u="none" strike="noStrike" baseline="0" dirty="0" err="1">
                <a:solidFill>
                  <a:srgbClr val="7030A0"/>
                </a:solidFill>
                <a:latin typeface="TimesNewRomanPS-ItalicMT"/>
              </a:rPr>
              <a:t>n’t</a:t>
            </a:r>
            <a:r>
              <a:rPr lang="en-US" b="0" i="1" u="none" strike="noStrike" baseline="0" dirty="0">
                <a:solidFill>
                  <a:srgbClr val="7030A0"/>
                </a:solidFill>
                <a:latin typeface="TimesNewRomanPS-ItalicMT"/>
              </a:rPr>
              <a:t> </a:t>
            </a:r>
            <a:r>
              <a:rPr lang="en-US" b="0" i="0" u="none" strike="noStrike" baseline="0" dirty="0">
                <a:solidFill>
                  <a:srgbClr val="7030A0"/>
                </a:solidFill>
                <a:latin typeface="TimesNewRomanPSMT"/>
              </a:rPr>
              <a:t>between the operator and the predication: </a:t>
            </a:r>
          </a:p>
          <a:p>
            <a:pPr algn="l"/>
            <a:endParaRPr lang="en-US" dirty="0">
              <a:solidFill>
                <a:srgbClr val="7030A0"/>
              </a:solidFill>
              <a:latin typeface="TimesNewRomanPSMT"/>
            </a:endParaRPr>
          </a:p>
          <a:p>
            <a:pPr algn="l"/>
            <a:endParaRPr lang="en-US" b="0" i="0" u="none" strike="noStrike" baseline="0" dirty="0">
              <a:solidFill>
                <a:srgbClr val="7030A0"/>
              </a:solidFill>
              <a:latin typeface="TimesNewRomanPSM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439631-73EA-4607-A997-CB9F9EEED52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144035" y="3100450"/>
            <a:ext cx="9576974" cy="180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76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193BF-59D5-411D-A74A-4AC94E43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i="0" u="none" strike="noStrike" baseline="0" dirty="0">
                <a:solidFill>
                  <a:srgbClr val="FF0000"/>
                </a:solidFill>
                <a:latin typeface="TimesNewRomanPS-BoldMT"/>
              </a:rPr>
              <a:t>7.33Negation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11964-D6D5-46EE-A992-8179E5E19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5143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Sentences with lexical </a:t>
            </a:r>
            <a:r>
              <a:rPr lang="en-US" b="0" i="1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b="0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behave exactly as when </a:t>
            </a:r>
            <a:r>
              <a:rPr lang="en-US" b="0" i="1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b="0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auxiliary:</a:t>
            </a:r>
          </a:p>
          <a:p>
            <a:endParaRPr lang="en-US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en-US" b="0" i="1" u="sng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1" u="sng" strike="noStrike" baseline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b="0" i="1" u="sng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teacher. =     She </a:t>
            </a:r>
            <a:r>
              <a:rPr lang="en-US" b="0" i="1" u="sng" strike="noStrike" baseline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isn't</a:t>
            </a:r>
            <a:r>
              <a:rPr lang="en-US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teacher.</a:t>
            </a:r>
          </a:p>
          <a:p>
            <a:endParaRPr lang="en-US" b="0" i="1" u="none" strike="noStrike" baseline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0" u="sng" strike="noStrike" baseline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Lexical have </a:t>
            </a:r>
            <a:r>
              <a:rPr lang="en-US" b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 has </a:t>
            </a:r>
            <a:r>
              <a:rPr lang="en-US" b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b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operator (though in </a:t>
            </a:r>
            <a:r>
              <a:rPr lang="en-US" b="0" u="none" strike="noStrike" baseline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</a:t>
            </a:r>
            <a:r>
              <a:rPr lang="en-US" b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often need </a:t>
            </a:r>
            <a:r>
              <a:rPr lang="en-US" b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b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informally </a:t>
            </a:r>
            <a:r>
              <a:rPr lang="en-US" b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</a:t>
            </a:r>
            <a:r>
              <a:rPr lang="en-US" b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often added):</a:t>
            </a:r>
          </a:p>
          <a:p>
            <a:r>
              <a:rPr lang="en-US" sz="2800" b="1" i="0" u="none" strike="noStrike" baseline="0" dirty="0">
                <a:solidFill>
                  <a:srgbClr val="00B050"/>
                </a:solidFill>
                <a:latin typeface="TimesNewRomanPSMT"/>
              </a:rPr>
              <a:t>He has enough money = </a:t>
            </a:r>
            <a:r>
              <a:rPr lang="en-US" sz="2800" b="0" i="0" u="none" strike="noStrike" baseline="0" dirty="0">
                <a:solidFill>
                  <a:srgbClr val="7030A0"/>
                </a:solidFill>
                <a:latin typeface="TimesNewRomanPSMT"/>
              </a:rPr>
              <a:t>He </a:t>
            </a:r>
            <a:r>
              <a:rPr lang="en-US" sz="2800" b="0" i="0" u="sng" strike="noStrike" baseline="0" dirty="0">
                <a:solidFill>
                  <a:srgbClr val="7030A0"/>
                </a:solidFill>
                <a:latin typeface="TimesNewRomanPSMT"/>
              </a:rPr>
              <a:t>doesn’t have </a:t>
            </a:r>
            <a:r>
              <a:rPr lang="en-US" sz="2800" b="0" i="0" u="none" strike="noStrike" baseline="0" dirty="0">
                <a:solidFill>
                  <a:srgbClr val="7030A0"/>
                </a:solidFill>
                <a:latin typeface="TimesNewRomanPSMT"/>
              </a:rPr>
              <a:t>enough money (</a:t>
            </a:r>
            <a:r>
              <a:rPr lang="en-US" sz="2800" b="0" i="0" u="none" strike="noStrike" baseline="0" dirty="0" err="1">
                <a:solidFill>
                  <a:srgbClr val="7030A0"/>
                </a:solidFill>
                <a:latin typeface="TimesNewRomanPSMT"/>
              </a:rPr>
              <a:t>esp</a:t>
            </a:r>
            <a:r>
              <a:rPr lang="en-US" sz="2800" b="0" i="0" u="none" strike="noStrike" baseline="0" dirty="0">
                <a:solidFill>
                  <a:srgbClr val="7030A0"/>
                </a:solidFill>
                <a:latin typeface="TimesNewRomanPSMT"/>
              </a:rPr>
              <a:t> </a:t>
            </a:r>
            <a:r>
              <a:rPr lang="en-US" sz="2800" b="0" i="0" u="none" strike="noStrike" baseline="0" dirty="0" err="1">
                <a:solidFill>
                  <a:srgbClr val="7030A0"/>
                </a:solidFill>
                <a:latin typeface="TimesNewRomanPSMT"/>
              </a:rPr>
              <a:t>AmE</a:t>
            </a:r>
            <a:r>
              <a:rPr lang="en-US" sz="2800" b="0" i="0" u="none" strike="noStrike" baseline="0" dirty="0">
                <a:solidFill>
                  <a:srgbClr val="7030A0"/>
                </a:solidFill>
                <a:latin typeface="TimesNewRomanPSMT"/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TimesNewRomanPSMT"/>
                <a:cs typeface="Times New Roman" panose="02020603050405020304" pitchFamily="18" charset="0"/>
              </a:rPr>
              <a:t>                                             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TimesNewRomanPSMT"/>
              </a:rPr>
              <a:t>He </a:t>
            </a:r>
            <a:r>
              <a:rPr lang="en-US" sz="2800" b="0" i="0" u="sng" strike="noStrike" baseline="0" dirty="0">
                <a:solidFill>
                  <a:srgbClr val="002060"/>
                </a:solidFill>
                <a:latin typeface="TimesNewRomanPSMT"/>
              </a:rPr>
              <a:t>hasn’t (got) 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TimesNewRomanPSMT"/>
              </a:rPr>
              <a:t>enough money (</a:t>
            </a:r>
            <a:r>
              <a:rPr lang="en-US" sz="2800" b="0" i="0" u="none" strike="noStrike" baseline="0" dirty="0" err="1">
                <a:solidFill>
                  <a:srgbClr val="002060"/>
                </a:solidFill>
                <a:latin typeface="TimesNewRomanPSMT"/>
              </a:rPr>
              <a:t>esp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en-US" sz="2800" b="0" i="0" u="none" strike="noStrike" baseline="0" dirty="0" err="1">
                <a:solidFill>
                  <a:srgbClr val="002060"/>
                </a:solidFill>
                <a:latin typeface="TimesNewRomanPSMT"/>
              </a:rPr>
              <a:t>BrE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TimesNewRomanPSMT"/>
              </a:rPr>
              <a:t>)</a:t>
            </a:r>
            <a:endParaRPr lang="en-US" b="1" u="none" strike="noStrike" baseline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729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7E3EF-0A36-46F6-8667-041FD48DD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baseline="0" dirty="0">
                <a:solidFill>
                  <a:srgbClr val="7030A0"/>
                </a:solidFill>
                <a:latin typeface="TimesNewRomanPSMT"/>
              </a:rPr>
              <a:t>7.34 </a:t>
            </a:r>
            <a:r>
              <a:rPr lang="en-US" sz="4400" b="1" i="0" u="none" strike="noStrike" baseline="0" dirty="0">
                <a:solidFill>
                  <a:srgbClr val="7030A0"/>
                </a:solidFill>
                <a:latin typeface="TimesNewRomanPS-BoldMT"/>
              </a:rPr>
              <a:t>Abbreviated Negation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73D15-CA48-4BB3-BDAD-432A767F0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69487" cy="4351338"/>
          </a:xfrm>
        </p:spPr>
        <p:txBody>
          <a:bodyPr/>
          <a:lstStyle/>
          <a:p>
            <a:pPr algn="just"/>
            <a:r>
              <a:rPr lang="en-US" sz="2800" b="0" i="0" u="none" strike="noStrike" baseline="0" dirty="0">
                <a:solidFill>
                  <a:srgbClr val="00B0F0"/>
                </a:solidFill>
                <a:latin typeface="TimesNewRomanPSMT"/>
              </a:rPr>
              <a:t>In circumstances where it is possible to abbreviate the operator by the use of a contracted form enclitic to the subject (usually only a pronoun), </a:t>
            </a:r>
            <a:r>
              <a:rPr lang="en-US" sz="2800" b="0" i="0" u="none" strike="noStrike" baseline="0" dirty="0">
                <a:solidFill>
                  <a:srgbClr val="FF0000"/>
                </a:solidFill>
                <a:latin typeface="TimesNewRomanPSMT"/>
              </a:rPr>
              <a:t>two colloquial and synonymous forms of negation are possible:</a:t>
            </a:r>
          </a:p>
          <a:p>
            <a:pPr algn="just"/>
            <a:endParaRPr lang="en-US" dirty="0">
              <a:solidFill>
                <a:srgbClr val="00B0F0"/>
              </a:solidFill>
              <a:latin typeface="TimesNewRomanPSMT"/>
            </a:endParaRPr>
          </a:p>
          <a:p>
            <a:pPr algn="just"/>
            <a:endParaRPr lang="en-US" dirty="0">
              <a:solidFill>
                <a:srgbClr val="00B0F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28CF271-7418-4AF3-89CA-C1DF49925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385378"/>
              </p:ext>
            </p:extLst>
          </p:nvPr>
        </p:nvGraphicFramePr>
        <p:xfrm>
          <a:off x="1399309" y="3306619"/>
          <a:ext cx="10090727" cy="2225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844473">
                  <a:extLst>
                    <a:ext uri="{9D8B030D-6E8A-4147-A177-3AD203B41FA5}">
                      <a16:colId xmlns:a16="http://schemas.microsoft.com/office/drawing/2014/main" val="27931795"/>
                    </a:ext>
                  </a:extLst>
                </a:gridCol>
                <a:gridCol w="5246254">
                  <a:extLst>
                    <a:ext uri="{9D8B030D-6E8A-4147-A177-3AD203B41FA5}">
                      <a16:colId xmlns:a16="http://schemas.microsoft.com/office/drawing/2014/main" val="1357425803"/>
                    </a:ext>
                  </a:extLst>
                </a:gridCol>
              </a:tblGrid>
              <a:tr h="2107276"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</a:t>
                      </a:r>
                      <a:r>
                        <a:rPr lang="en-US" sz="2800" b="0" u="none" strike="noStrike" kern="12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isn’t </a:t>
                      </a:r>
                      <a:r>
                        <a:rPr lang="en-US" sz="2800" b="0" u="none" strike="noStrike" kern="1200" baseline="0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coming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 </a:t>
                      </a:r>
                      <a:r>
                        <a:rPr lang="en-US" sz="2800" b="0" u="none" strike="noStrike" kern="12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aren’t</a:t>
                      </a:r>
                      <a:r>
                        <a:rPr lang="en-US" sz="2800" b="0" u="none" strike="noStrike" kern="1200" baseline="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ready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2800" b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haven’t </a:t>
                      </a:r>
                      <a:r>
                        <a:rPr lang="en-US" sz="2800" b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caught him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 </a:t>
                      </a:r>
                      <a:r>
                        <a:rPr lang="en-US" sz="2800" b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won’t</a:t>
                      </a:r>
                      <a:r>
                        <a:rPr lang="en-US" sz="2800" b="0" u="none" strike="noStrike" kern="1200" baseline="0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miss us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</a:t>
                      </a:r>
                      <a:r>
                        <a:rPr lang="en-US" sz="2800" b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wouldn’t</a:t>
                      </a:r>
                      <a:r>
                        <a:rPr lang="en-US" sz="2800" b="0" u="none" strike="noStrike" kern="1200" baseline="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notice anything</a:t>
                      </a:r>
                      <a:endParaRPr lang="en-US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He’s</a:t>
                      </a:r>
                      <a:r>
                        <a:rPr lang="en-US" sz="2800" b="0" u="none" strike="noStrike" kern="1200" baseline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not coming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We’re </a:t>
                      </a:r>
                      <a:r>
                        <a:rPr lang="en-US" sz="2800" b="0" u="none" strike="noStrike" kern="1200" baseline="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ready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They’ve</a:t>
                      </a:r>
                      <a:r>
                        <a:rPr lang="en-US" sz="2800" b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not caught him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She’ll</a:t>
                      </a:r>
                      <a:r>
                        <a:rPr lang="en-US" sz="2800" b="0" u="none" strike="noStrike" kern="1200" baseline="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not miss us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800" b="0" u="none" strike="noStrike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He’d</a:t>
                      </a:r>
                      <a:r>
                        <a:rPr lang="en-US" sz="2800" b="0" u="none" strike="noStrike" kern="1200" baseline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not notice anything</a:t>
                      </a:r>
                      <a:endParaRPr lang="en-US" sz="28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456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654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9F2FB-0A5F-4A52-AC9A-1BC8F5C17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baseline="0" dirty="0">
                <a:solidFill>
                  <a:srgbClr val="002060"/>
                </a:solidFill>
                <a:latin typeface="TimesNewRomanPSMT"/>
              </a:rPr>
              <a:t>7.35 </a:t>
            </a:r>
            <a:r>
              <a:rPr lang="en-US" sz="4400" b="1" i="0" u="none" strike="noStrike" baseline="0" dirty="0">
                <a:solidFill>
                  <a:srgbClr val="002060"/>
                </a:solidFill>
                <a:latin typeface="TimesNewRomanPS-BoldMT"/>
              </a:rPr>
              <a:t>Non-Assertive Forms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C251B-5DE2-4F21-843A-FC6EE0BD0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i="0" u="none" strike="noStrike" baseline="0" dirty="0">
                <a:solidFill>
                  <a:srgbClr val="0070C0"/>
                </a:solidFill>
                <a:latin typeface="TimesNewRomanPSMT"/>
              </a:rPr>
              <a:t>There are numerous items that do not naturally occur outside </a:t>
            </a:r>
            <a:r>
              <a:rPr lang="en-US" b="1" i="0" u="sng" strike="noStrike" baseline="0" dirty="0">
                <a:solidFill>
                  <a:srgbClr val="0070C0"/>
                </a:solidFill>
                <a:latin typeface="TimesNewRomanPSMT"/>
              </a:rPr>
              <a:t>negative, interrogative, and conditional clauses</a:t>
            </a:r>
            <a:r>
              <a:rPr lang="en-US" b="0" i="0" u="none" strike="noStrike" baseline="0" dirty="0">
                <a:solidFill>
                  <a:srgbClr val="0070C0"/>
                </a:solidFill>
                <a:latin typeface="TimesNewRomanPSMT"/>
              </a:rPr>
              <a:t>; for example:  </a:t>
            </a:r>
          </a:p>
          <a:p>
            <a:pPr marL="0" indent="0" algn="l">
              <a:buNone/>
            </a:pPr>
            <a:endParaRPr lang="en-US" b="0" i="0" u="none" strike="noStrike" baseline="0" dirty="0">
              <a:solidFill>
                <a:srgbClr val="0070C0"/>
              </a:solidFill>
              <a:latin typeface="TimesNewRomanPSMT"/>
            </a:endParaRPr>
          </a:p>
          <a:p>
            <a:pPr marL="0" indent="0" algn="ctr">
              <a:buNone/>
            </a:pPr>
            <a:r>
              <a:rPr lang="en-US" sz="3200" b="0" i="0" u="none" strike="noStrike" baseline="0" dirty="0">
                <a:solidFill>
                  <a:srgbClr val="00B050"/>
                </a:solidFill>
                <a:latin typeface="TimesNewRomanPSMT"/>
              </a:rPr>
              <a:t>We </a:t>
            </a:r>
            <a:r>
              <a:rPr lang="en-US" sz="3200" b="0" i="0" u="sng" strike="noStrike" baseline="0" dirty="0">
                <a:solidFill>
                  <a:srgbClr val="FF0000"/>
                </a:solidFill>
                <a:latin typeface="TimesNewRomanPSMT"/>
              </a:rPr>
              <a:t>haven’t</a:t>
            </a:r>
            <a:r>
              <a:rPr lang="en-US" sz="3200" b="0" i="0" u="none" strike="noStrike" baseline="0" dirty="0">
                <a:solidFill>
                  <a:srgbClr val="00B050"/>
                </a:solidFill>
                <a:latin typeface="TimesNewRomanPSMT"/>
              </a:rPr>
              <a:t> seen </a:t>
            </a:r>
            <a:r>
              <a:rPr lang="en-US" sz="3200" b="0" i="1" u="sng" strike="noStrike" baseline="0" dirty="0">
                <a:solidFill>
                  <a:srgbClr val="FF0000"/>
                </a:solidFill>
                <a:latin typeface="TimesNewRomanPS-ItalicMT"/>
              </a:rPr>
              <a:t>any</a:t>
            </a:r>
            <a:r>
              <a:rPr lang="en-US" sz="3200" b="0" i="1" u="none" strike="noStrike" baseline="0" dirty="0">
                <a:solidFill>
                  <a:srgbClr val="00B050"/>
                </a:solidFill>
                <a:latin typeface="TimesNewRomanPS-ItalicMT"/>
              </a:rPr>
              <a:t> </a:t>
            </a:r>
            <a:r>
              <a:rPr lang="en-US" sz="3200" b="0" i="0" u="none" strike="noStrike" baseline="0" dirty="0">
                <a:solidFill>
                  <a:srgbClr val="00B050"/>
                </a:solidFill>
                <a:latin typeface="TimesNewRomanPSMT"/>
              </a:rPr>
              <a:t>soldiers (Right)</a:t>
            </a:r>
          </a:p>
          <a:p>
            <a:pPr marL="0" indent="0" algn="ctr">
              <a:buNone/>
            </a:pPr>
            <a:r>
              <a:rPr lang="en-US" sz="3200" b="0" i="0" u="none" strike="noStrike" baseline="0" dirty="0">
                <a:latin typeface="TimesNewRomanPSMT"/>
              </a:rPr>
              <a:t>*</a:t>
            </a:r>
            <a:r>
              <a:rPr lang="en-US" sz="3200" b="0" i="0" u="none" strike="noStrike" baseline="0" dirty="0">
                <a:solidFill>
                  <a:srgbClr val="002060"/>
                </a:solidFill>
                <a:latin typeface="TimesNewRomanPSMT"/>
              </a:rPr>
              <a:t>We </a:t>
            </a:r>
            <a:r>
              <a:rPr lang="en-US" sz="3200" b="0" i="0" u="sng" strike="noStrike" baseline="0" dirty="0">
                <a:solidFill>
                  <a:srgbClr val="FF0000"/>
                </a:solidFill>
                <a:latin typeface="TimesNewRomanPSMT"/>
              </a:rPr>
              <a:t>have</a:t>
            </a:r>
            <a:r>
              <a:rPr lang="en-US" sz="3200" b="0" i="0" u="none" strike="noStrike" baseline="0" dirty="0">
                <a:solidFill>
                  <a:srgbClr val="002060"/>
                </a:solidFill>
                <a:latin typeface="TimesNewRomanPSMT"/>
              </a:rPr>
              <a:t> seen </a:t>
            </a:r>
            <a:r>
              <a:rPr lang="en-US" sz="3200" b="0" i="1" u="sng" strike="noStrike" baseline="0" dirty="0">
                <a:solidFill>
                  <a:srgbClr val="FF0000"/>
                </a:solidFill>
                <a:latin typeface="TimesNewRomanPS-ItalicMT"/>
              </a:rPr>
              <a:t>any</a:t>
            </a:r>
            <a:r>
              <a:rPr lang="en-US" sz="3200" b="0" i="1" u="none" strike="noStrike" baseline="0" dirty="0">
                <a:solidFill>
                  <a:srgbClr val="002060"/>
                </a:solidFill>
                <a:latin typeface="TimesNewRomanPS-ItalicMT"/>
              </a:rPr>
              <a:t> </a:t>
            </a:r>
            <a:r>
              <a:rPr lang="en-US" sz="3200" b="0" i="0" u="none" strike="noStrike" baseline="0" dirty="0">
                <a:solidFill>
                  <a:srgbClr val="002060"/>
                </a:solidFill>
                <a:latin typeface="TimesNewRomanPSMT"/>
              </a:rPr>
              <a:t>soldiers (Wrong)</a:t>
            </a:r>
          </a:p>
        </p:txBody>
      </p:sp>
    </p:spTree>
    <p:extLst>
      <p:ext uri="{BB962C8B-B14F-4D97-AF65-F5344CB8AC3E}">
        <p14:creationId xmlns:p14="http://schemas.microsoft.com/office/powerpoint/2010/main" val="2768417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28A15-09E3-454E-B5B6-612996BE1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235" y="138329"/>
            <a:ext cx="10515600" cy="979272"/>
          </a:xfrm>
        </p:spPr>
        <p:txBody>
          <a:bodyPr>
            <a:normAutofit/>
          </a:bodyPr>
          <a:lstStyle/>
          <a:p>
            <a:r>
              <a:rPr lang="en-US" sz="3600" b="0" i="0" u="none" strike="noStrike" baseline="0" dirty="0">
                <a:solidFill>
                  <a:srgbClr val="002060"/>
                </a:solidFill>
                <a:latin typeface="TimesNewRomanPSMT"/>
              </a:rPr>
              <a:t>7.35 </a:t>
            </a:r>
            <a:r>
              <a:rPr lang="en-US" sz="3600" b="1" i="0" u="none" strike="noStrike" baseline="0" dirty="0">
                <a:solidFill>
                  <a:srgbClr val="002060"/>
                </a:solidFill>
                <a:latin typeface="TimesNewRomanPS-BoldMT"/>
              </a:rPr>
              <a:t>Non-Assertive Forms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4947B-E2D9-4E8C-B102-B982DE9BA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838" y="1117601"/>
            <a:ext cx="10928927" cy="4351338"/>
          </a:xfrm>
        </p:spPr>
        <p:txBody>
          <a:bodyPr>
            <a:normAutofit/>
          </a:bodyPr>
          <a:lstStyle/>
          <a:p>
            <a:pPr algn="l"/>
            <a:r>
              <a:rPr lang="en-US" sz="2400" b="0" i="0" u="none" strike="noStrike" baseline="0" dirty="0">
                <a:solidFill>
                  <a:srgbClr val="7030A0"/>
                </a:solidFill>
                <a:latin typeface="TimesNewRomanPSMT"/>
              </a:rPr>
              <a:t>These items (which may be determiners, pronouns, or adverbs) are the non assertive forms, and the following examples will illustrate their range:</a:t>
            </a:r>
          </a:p>
          <a:p>
            <a:pPr marL="0" indent="0" algn="l">
              <a:buNone/>
            </a:pPr>
            <a:endParaRPr lang="en-US" sz="2000" dirty="0">
              <a:solidFill>
                <a:srgbClr val="7030A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FA4C03-DA90-4962-AECE-95AB5247FD2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12049" y="1814049"/>
            <a:ext cx="8832331" cy="446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14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D00D6-F423-43DE-AFCC-6C5B53402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i="0" u="none" strike="noStrike" baseline="0" dirty="0">
                <a:solidFill>
                  <a:srgbClr val="00B050"/>
                </a:solidFill>
                <a:latin typeface="TimesNewRomanPSMT"/>
              </a:rPr>
              <a:t>7.35 </a:t>
            </a:r>
            <a:r>
              <a:rPr lang="en-US" sz="3600" b="1" i="0" u="none" strike="noStrike" baseline="0" dirty="0">
                <a:solidFill>
                  <a:srgbClr val="00B050"/>
                </a:solidFill>
                <a:latin typeface="TimesNewRomanPS-BoldMT"/>
              </a:rPr>
              <a:t>Non-Assertive Forms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7916C-7002-47C0-9A51-C5FCE3FE2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1594716"/>
            <a:ext cx="11259127" cy="4351338"/>
          </a:xfrm>
        </p:spPr>
        <p:txBody>
          <a:bodyPr>
            <a:normAutofit/>
          </a:bodyPr>
          <a:lstStyle/>
          <a:p>
            <a:pPr algn="l"/>
            <a:r>
              <a:rPr lang="en-US" sz="2400" b="0" i="0" u="none" strike="noStrike" baseline="0" dirty="0">
                <a:solidFill>
                  <a:srgbClr val="C00000"/>
                </a:solidFill>
                <a:latin typeface="TimesNewRomanPSMT"/>
              </a:rPr>
              <a:t>In several o f the negative sentences, the negative particle and the nonassertive form can combine to produce a negative form </a:t>
            </a:r>
            <a:r>
              <a:rPr lang="en-US" sz="2400" b="0" i="1" u="none" strike="noStrike" baseline="0" dirty="0">
                <a:solidFill>
                  <a:srgbClr val="0070C0"/>
                </a:solidFill>
                <a:latin typeface="TimesNewRomanPS-ItalicMT"/>
              </a:rPr>
              <a:t>{ever- never)</a:t>
            </a:r>
            <a:r>
              <a:rPr lang="en-US" sz="2400" b="0" i="1" u="none" strike="noStrike" baseline="0" dirty="0">
                <a:solidFill>
                  <a:srgbClr val="C00000"/>
                </a:solidFill>
                <a:latin typeface="TimesNewRomanPS-ItalicMT"/>
              </a:rPr>
              <a:t> </a:t>
            </a:r>
            <a:r>
              <a:rPr lang="en-US" sz="2400" b="0" i="0" u="none" strike="noStrike" baseline="0" dirty="0">
                <a:solidFill>
                  <a:srgbClr val="C00000"/>
                </a:solidFill>
                <a:latin typeface="TimesNewRomanPSMT"/>
              </a:rPr>
              <a:t>or can be replaced by a negative form:</a:t>
            </a:r>
          </a:p>
          <a:p>
            <a:pPr marL="0" indent="0" algn="l">
              <a:buNone/>
            </a:pPr>
            <a:endParaRPr lang="en-US" sz="2400" b="0" i="0" u="none" strike="noStrike" baseline="0" dirty="0">
              <a:solidFill>
                <a:srgbClr val="C00000"/>
              </a:solidFill>
              <a:latin typeface="TimesNewRomanPSMT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400" b="0" i="0" dirty="0">
                <a:solidFill>
                  <a:srgbClr val="0070C0"/>
                </a:solidFill>
                <a:effectLst/>
                <a:latin typeface="EF Circular Latin"/>
              </a:rPr>
              <a:t>Have you </a:t>
            </a:r>
            <a:r>
              <a:rPr lang="en-US" sz="2400" b="1" i="0" u="sng" dirty="0">
                <a:solidFill>
                  <a:srgbClr val="C00000"/>
                </a:solidFill>
                <a:effectLst/>
                <a:latin typeface="EF Circular Latin"/>
              </a:rPr>
              <a:t>ever</a:t>
            </a:r>
            <a:r>
              <a:rPr lang="en-US" sz="2400" b="0" i="0" dirty="0">
                <a:solidFill>
                  <a:srgbClr val="0070C0"/>
                </a:solidFill>
                <a:effectLst/>
                <a:latin typeface="EF Circular Latin"/>
              </a:rPr>
              <a:t> been to England? I have </a:t>
            </a:r>
            <a:r>
              <a:rPr lang="en-US" sz="2400" b="1" i="0" u="sng" dirty="0">
                <a:solidFill>
                  <a:srgbClr val="C00000"/>
                </a:solidFill>
                <a:effectLst/>
                <a:latin typeface="EF Circular Latin"/>
              </a:rPr>
              <a:t>never</a:t>
            </a:r>
            <a:r>
              <a:rPr lang="en-US" sz="2400" b="0" i="0" dirty="0">
                <a:solidFill>
                  <a:srgbClr val="0070C0"/>
                </a:solidFill>
                <a:effectLst/>
                <a:latin typeface="EF Circular Latin"/>
              </a:rPr>
              <a:t> been to England.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400" b="0" i="0" dirty="0">
                <a:solidFill>
                  <a:srgbClr val="00B050"/>
                </a:solidFill>
                <a:effectLst/>
                <a:latin typeface="EF Circular Latin"/>
              </a:rPr>
              <a:t>Has she </a:t>
            </a:r>
            <a:r>
              <a:rPr lang="en-US" sz="2400" b="1" i="0" u="sng" dirty="0">
                <a:solidFill>
                  <a:srgbClr val="FF0000"/>
                </a:solidFill>
                <a:effectLst/>
                <a:latin typeface="EF Circular Latin"/>
              </a:rPr>
              <a:t>ever</a:t>
            </a:r>
            <a:r>
              <a:rPr lang="en-US" sz="2400" b="0" i="0" dirty="0">
                <a:solidFill>
                  <a:srgbClr val="00B050"/>
                </a:solidFill>
                <a:effectLst/>
                <a:latin typeface="EF Circular Latin"/>
              </a:rPr>
              <a:t> met the Prime Minister?  She has </a:t>
            </a:r>
            <a:r>
              <a:rPr lang="en-US" sz="2400" b="0" i="0" u="sng" dirty="0">
                <a:solidFill>
                  <a:srgbClr val="FF0000"/>
                </a:solidFill>
                <a:effectLst/>
                <a:latin typeface="EF Circular Latin"/>
              </a:rPr>
              <a:t>never</a:t>
            </a:r>
            <a:r>
              <a:rPr lang="en-US" sz="2400" b="0" i="0" dirty="0">
                <a:solidFill>
                  <a:srgbClr val="00B050"/>
                </a:solidFill>
                <a:effectLst/>
                <a:latin typeface="EF Circular Latin"/>
              </a:rPr>
              <a:t> met the Prime Minister. </a:t>
            </a:r>
            <a:endParaRPr lang="en-US" sz="2400" dirty="0">
              <a:solidFill>
                <a:srgbClr val="00B050"/>
              </a:solidFill>
              <a:effectLst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400" b="0" i="1" u="none" strike="noStrike" baseline="0" dirty="0">
                <a:solidFill>
                  <a:srgbClr val="0070C0"/>
                </a:solidFill>
                <a:latin typeface="TimesNewRomanPS-ItalicMT"/>
              </a:rPr>
              <a:t>He hadn't </a:t>
            </a:r>
            <a:r>
              <a:rPr lang="en-US" sz="2400" b="0" i="1" u="sng" strike="noStrike" baseline="0" dirty="0">
                <a:solidFill>
                  <a:srgbClr val="00B050"/>
                </a:solidFill>
                <a:latin typeface="TimesNewRomanPS-ItalicMT"/>
              </a:rPr>
              <a:t>anything</a:t>
            </a:r>
            <a:r>
              <a:rPr lang="en-US" sz="2400" b="0" i="1" u="none" strike="noStrike" baseline="0" dirty="0">
                <a:solidFill>
                  <a:srgbClr val="C00000"/>
                </a:solidFill>
                <a:latin typeface="TimesNewRomanPS-ItalicMT"/>
              </a:rPr>
              <a:t> =</a:t>
            </a:r>
            <a:r>
              <a:rPr lang="en-US" sz="2400" b="0" i="1" u="none" strike="noStrike" baseline="0" dirty="0">
                <a:solidFill>
                  <a:srgbClr val="0070C0"/>
                </a:solidFill>
                <a:latin typeface="TimesNewRomanPS-ItalicMT"/>
              </a:rPr>
              <a:t>He had </a:t>
            </a:r>
            <a:r>
              <a:rPr lang="en-US" sz="2400" b="0" i="1" u="sng" strike="noStrike" baseline="0" dirty="0">
                <a:solidFill>
                  <a:srgbClr val="00B050"/>
                </a:solidFill>
                <a:latin typeface="TimesNewRomanPS-ItalicMT"/>
              </a:rPr>
              <a:t>nothing</a:t>
            </a:r>
            <a:r>
              <a:rPr lang="en-US" sz="2400" b="0" i="1" u="none" strike="noStrike" baseline="0" dirty="0">
                <a:solidFill>
                  <a:srgbClr val="C00000"/>
                </a:solidFill>
                <a:latin typeface="TimesNewRomanPS-ItalicMT"/>
              </a:rPr>
              <a:t>.</a:t>
            </a:r>
          </a:p>
          <a:p>
            <a:pPr marL="0" indent="0" algn="l">
              <a:buNone/>
            </a:pPr>
            <a:endParaRPr lang="en-US" sz="3200" b="0" i="1" u="none" strike="noStrike" baseline="0" dirty="0">
              <a:solidFill>
                <a:srgbClr val="C00000"/>
              </a:solidFill>
              <a:latin typeface="TimesNewRomanPS-ItalicMT"/>
            </a:endParaRPr>
          </a:p>
        </p:txBody>
      </p:sp>
    </p:spTree>
    <p:extLst>
      <p:ext uri="{BB962C8B-B14F-4D97-AF65-F5344CB8AC3E}">
        <p14:creationId xmlns:p14="http://schemas.microsoft.com/office/powerpoint/2010/main" val="2782002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9515D-AA70-4E10-B8DF-8F8562CC2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04022"/>
          </a:xfrm>
        </p:spPr>
        <p:txBody>
          <a:bodyPr>
            <a:normAutofit/>
          </a:bodyPr>
          <a:lstStyle/>
          <a:p>
            <a:r>
              <a:rPr lang="en-US" sz="2400" b="0" i="0" u="none" strike="noStrike" baseline="0" dirty="0">
                <a:solidFill>
                  <a:srgbClr val="FF0000"/>
                </a:solidFill>
                <a:latin typeface="TimesNewRomanPSMT"/>
              </a:rPr>
              <a:t>7.36 </a:t>
            </a:r>
            <a:r>
              <a:rPr lang="en-US" sz="2400" b="1" i="0" u="none" strike="noStrike" baseline="0" dirty="0">
                <a:solidFill>
                  <a:srgbClr val="FF0000"/>
                </a:solidFill>
                <a:latin typeface="TimesNewRomanPS-BoldMT"/>
              </a:rPr>
              <a:t>Negative intensification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535CC-215F-4F99-8F61-0178F5190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461"/>
            <a:ext cx="10818091" cy="45474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0" i="0" u="none" strike="noStrike" baseline="0" dirty="0">
                <a:solidFill>
                  <a:srgbClr val="0070C0"/>
                </a:solidFill>
                <a:latin typeface="TimesNewRomanPSMT"/>
              </a:rPr>
              <a:t>1. There are various ways of giving </a:t>
            </a:r>
            <a:r>
              <a:rPr lang="en-US" sz="2800" b="1" i="0" u="sng" strike="noStrike" baseline="0" dirty="0">
                <a:solidFill>
                  <a:srgbClr val="0070C0"/>
                </a:solidFill>
                <a:latin typeface="TimesNewRomanPSMT"/>
              </a:rPr>
              <a:t>emotive intensification to a negative</a:t>
            </a:r>
            <a:r>
              <a:rPr lang="en-US" sz="2800" b="0" i="0" u="none" strike="noStrike" baseline="0" dirty="0">
                <a:solidFill>
                  <a:srgbClr val="0070C0"/>
                </a:solidFill>
                <a:latin typeface="TimesNewRomanPSMT"/>
              </a:rPr>
              <a:t>.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C00000"/>
                </a:solidFill>
                <a:latin typeface="TimesNewRomanPSMT"/>
              </a:rPr>
              <a:t>by any means </a:t>
            </a:r>
            <a:r>
              <a:rPr lang="en-US" dirty="0">
                <a:solidFill>
                  <a:srgbClr val="92D050"/>
                </a:solidFill>
                <a:latin typeface="TimesNewRomanPSMT"/>
              </a:rPr>
              <a:t>and </a:t>
            </a:r>
            <a:r>
              <a:rPr lang="en-US" dirty="0">
                <a:solidFill>
                  <a:srgbClr val="C00000"/>
                </a:solidFill>
                <a:latin typeface="TimesNewRomanPSMT"/>
              </a:rPr>
              <a:t>a bit </a:t>
            </a:r>
            <a:r>
              <a:rPr lang="en-US" dirty="0">
                <a:solidFill>
                  <a:srgbClr val="92D050"/>
                </a:solidFill>
                <a:latin typeface="TimesNewRomanPSMT"/>
              </a:rPr>
              <a:t>(informal) as common alternative to </a:t>
            </a:r>
            <a:r>
              <a:rPr lang="en-US" dirty="0">
                <a:solidFill>
                  <a:srgbClr val="C00000"/>
                </a:solidFill>
                <a:latin typeface="TimesNewRomanPSMT"/>
              </a:rPr>
              <a:t>at all </a:t>
            </a:r>
            <a:r>
              <a:rPr lang="en-US" dirty="0">
                <a:solidFill>
                  <a:srgbClr val="92D050"/>
                </a:solidFill>
                <a:latin typeface="TimesNewRomanPSMT"/>
              </a:rPr>
              <a:t>non-assertive expressions of extent.</a:t>
            </a:r>
            <a:endParaRPr lang="en-US" sz="2800" b="0" i="0" u="none" strike="noStrike" baseline="0" dirty="0">
              <a:solidFill>
                <a:srgbClr val="92D050"/>
              </a:solidFill>
              <a:latin typeface="TimesNewRomanPSMT"/>
            </a:endParaRP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TimesNewRomanPSMT"/>
              </a:rPr>
              <a:t>2. Negative determiners and pronouns are given emphasis by </a:t>
            </a:r>
            <a:r>
              <a:rPr lang="en-US" sz="2800" b="0" i="1" u="none" strike="noStrike" baseline="0" dirty="0">
                <a:latin typeface="TimesNewRomanPS-ItalicMT"/>
              </a:rPr>
              <a:t>at all, whatever :</a:t>
            </a:r>
            <a:endParaRPr lang="en-US" dirty="0">
              <a:solidFill>
                <a:srgbClr val="0070C0"/>
              </a:solidFill>
              <a:latin typeface="TimesNewRomanPSMT"/>
            </a:endParaRPr>
          </a:p>
          <a:p>
            <a:pPr algn="l"/>
            <a:r>
              <a:rPr lang="en-US" sz="2400" b="1" i="1" u="none" strike="noStrike" baseline="0" dirty="0">
                <a:solidFill>
                  <a:srgbClr val="00B050"/>
                </a:solidFill>
                <a:latin typeface="TimesNewRomanPS-ItalicMT"/>
              </a:rPr>
              <a:t>I found nothing </a:t>
            </a:r>
            <a:r>
              <a:rPr lang="en-US" sz="2400" i="1" u="sng" strike="noStrike" baseline="0" dirty="0">
                <a:solidFill>
                  <a:srgbClr val="C00000"/>
                </a:solidFill>
                <a:latin typeface="TimesNewRomanPS-ItalicMT"/>
              </a:rPr>
              <a:t>at all </a:t>
            </a:r>
            <a:r>
              <a:rPr lang="en-US" sz="2400" b="1" i="1" u="none" strike="noStrike" baseline="0" dirty="0">
                <a:solidFill>
                  <a:srgbClr val="00B050"/>
                </a:solidFill>
                <a:latin typeface="TimesNewRomanPS-ItalicMT"/>
              </a:rPr>
              <a:t>the matter with him</a:t>
            </a:r>
            <a:r>
              <a:rPr lang="en-US" sz="1800" b="0" i="1" u="none" strike="noStrike" baseline="0" dirty="0">
                <a:latin typeface="TimesNewRomanPS-ItalicMT"/>
              </a:rPr>
              <a:t>. </a:t>
            </a:r>
          </a:p>
          <a:p>
            <a:pPr algn="l"/>
            <a:r>
              <a:rPr lang="en-US" sz="2800" b="0" i="1" u="none" strike="noStrike" baseline="0" dirty="0">
                <a:solidFill>
                  <a:srgbClr val="002060"/>
                </a:solidFill>
                <a:latin typeface="TimesNewRomanPS-ItalicMT"/>
              </a:rPr>
              <a:t>You have no excuse </a:t>
            </a:r>
            <a:r>
              <a:rPr lang="en-US" sz="2800" b="0" i="1" u="none" strike="noStrike" baseline="0" dirty="0">
                <a:solidFill>
                  <a:srgbClr val="FF0000"/>
                </a:solidFill>
                <a:latin typeface="TimesNewRomanPS-ItalicMT"/>
              </a:rPr>
              <a:t>whatever. </a:t>
            </a:r>
          </a:p>
          <a:p>
            <a:pPr marL="0" indent="0" algn="l">
              <a:buNone/>
            </a:pPr>
            <a:r>
              <a:rPr lang="en-US" i="1" dirty="0">
                <a:solidFill>
                  <a:srgbClr val="92D050"/>
                </a:solidFill>
                <a:latin typeface="TimesNewRomanPS-ItalicMT"/>
              </a:rPr>
              <a:t>3.</a:t>
            </a:r>
            <a:r>
              <a:rPr lang="en-US" i="1" dirty="0">
                <a:solidFill>
                  <a:srgbClr val="FF0000"/>
                </a:solidFill>
                <a:latin typeface="TimesNewRomanPS-ItalicMT"/>
              </a:rPr>
              <a:t> </a:t>
            </a:r>
            <a:r>
              <a:rPr lang="en-US" sz="2800" b="0" i="1" u="none" strike="noStrike" baseline="0" dirty="0">
                <a:solidFill>
                  <a:srgbClr val="C00000"/>
                </a:solidFill>
                <a:latin typeface="TimesNewRomanPS-ItalicMT"/>
              </a:rPr>
              <a:t>Never</a:t>
            </a:r>
            <a:r>
              <a:rPr lang="en-US" sz="2800" b="0" i="1" u="none" strike="noStrike" baseline="0" dirty="0">
                <a:latin typeface="TimesNewRomanPS-ItalicMT"/>
              </a:rPr>
              <a:t> </a:t>
            </a:r>
            <a:r>
              <a:rPr lang="en-US" sz="2800" b="0" i="0" u="none" strike="noStrike" baseline="0" dirty="0">
                <a:latin typeface="TimesNewRomanPSMT"/>
              </a:rPr>
              <a:t>is repeated for </a:t>
            </a:r>
            <a:r>
              <a:rPr lang="en-US" sz="2800" b="0" i="0" u="none" strike="noStrike" baseline="0" dirty="0">
                <a:solidFill>
                  <a:srgbClr val="7030A0"/>
                </a:solidFill>
                <a:latin typeface="TimesNewRomanPSMT"/>
              </a:rPr>
              <a:t>emphasis: </a:t>
            </a:r>
            <a:r>
              <a:rPr lang="en-US" sz="2800" b="0" i="1" u="none" strike="noStrike" baseline="0" dirty="0">
                <a:solidFill>
                  <a:srgbClr val="7030A0"/>
                </a:solidFill>
                <a:latin typeface="TimesNewRomanPS-ItalicMT"/>
              </a:rPr>
              <a:t>I’ll </a:t>
            </a:r>
            <a:r>
              <a:rPr lang="en-US" sz="2800" b="0" i="1" u="none" strike="noStrike" baseline="0" dirty="0">
                <a:solidFill>
                  <a:srgbClr val="FF0000"/>
                </a:solidFill>
                <a:latin typeface="TimesNewRomanPS-ItalicMT"/>
              </a:rPr>
              <a:t>never, never </a:t>
            </a:r>
            <a:r>
              <a:rPr lang="en-US" sz="2800" b="0" i="1" u="none" strike="noStrike" baseline="0" dirty="0">
                <a:solidFill>
                  <a:srgbClr val="7030A0"/>
                </a:solidFill>
                <a:latin typeface="TimesNewRomanPS-ItalicMT"/>
              </a:rPr>
              <a:t>go there again;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TimesNewRomanPSMT"/>
              </a:rPr>
              <a:t>or else combined with an intensifying phrase such as </a:t>
            </a:r>
            <a:r>
              <a:rPr lang="en-US" sz="2800" b="0" i="1" u="none" strike="noStrike" baseline="0" dirty="0">
                <a:latin typeface="TimesNewRomanPS-ItalicMT"/>
              </a:rPr>
              <a:t>in {all) his/her </a:t>
            </a:r>
            <a:r>
              <a:rPr lang="en-US" sz="2800" b="0" i="1" u="none" strike="noStrike" baseline="0" dirty="0" err="1">
                <a:latin typeface="TimesNewRomanPS-ItalicMT"/>
              </a:rPr>
              <a:t>etc</a:t>
            </a:r>
            <a:r>
              <a:rPr lang="en-US" sz="2800" b="0" i="1" u="none" strike="noStrike" baseline="0" dirty="0">
                <a:latin typeface="TimesNewRomanPS-ItalicMT"/>
              </a:rPr>
              <a:t> life:</a:t>
            </a:r>
          </a:p>
          <a:p>
            <a:pPr algn="l"/>
            <a:r>
              <a:rPr lang="en-US" sz="2600" b="0" i="1" u="none" strike="noStrike" baseline="0" dirty="0">
                <a:solidFill>
                  <a:srgbClr val="7030A0"/>
                </a:solidFill>
                <a:latin typeface="TimesNewRomanPS-ItalicMT"/>
              </a:rPr>
              <a:t>I have never in all my life seen such a crowd.</a:t>
            </a:r>
            <a:endParaRPr lang="en-US" sz="3900" dirty="0">
              <a:solidFill>
                <a:srgbClr val="7030A0"/>
              </a:solidFill>
              <a:latin typeface="TimesNewRomanPSM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718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303BB-7254-494E-A0D1-A9BF93D7B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baseline="0" dirty="0">
                <a:solidFill>
                  <a:srgbClr val="C00000"/>
                </a:solidFill>
                <a:latin typeface="TimesNewRomanPSMT"/>
              </a:rPr>
              <a:t>7.37 </a:t>
            </a:r>
            <a:r>
              <a:rPr lang="en-US" sz="4400" b="1" i="0" u="none" strike="noStrike" baseline="0" dirty="0">
                <a:solidFill>
                  <a:srgbClr val="C00000"/>
                </a:solidFill>
                <a:latin typeface="TimesNewRomanPS-BoldMT"/>
              </a:rPr>
              <a:t>Alternative negative elements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97829-1F14-4D48-A04E-FAB0A8630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87546" cy="4351338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AutoNum type="arabicPeriod"/>
            </a:pPr>
            <a:r>
              <a:rPr lang="en-US" sz="2800" b="0" i="0" u="none" strike="noStrike" baseline="0" dirty="0">
                <a:solidFill>
                  <a:srgbClr val="0070C0"/>
                </a:solidFill>
                <a:latin typeface="TimesNewRomanPSMT"/>
              </a:rPr>
              <a:t>Instead of the verb, another element my be negated:</a:t>
            </a:r>
          </a:p>
          <a:p>
            <a:pPr lvl="1"/>
            <a:r>
              <a:rPr lang="en-US" b="0" i="0" u="none" strike="noStrike" baseline="0" dirty="0">
                <a:solidFill>
                  <a:srgbClr val="7030A0"/>
                </a:solidFill>
                <a:latin typeface="TimesNewRomanPSMT"/>
              </a:rPr>
              <a:t>An honest man </a:t>
            </a:r>
            <a:r>
              <a:rPr lang="en-US" b="0" i="0" u="none" strike="noStrike" baseline="0" dirty="0">
                <a:solidFill>
                  <a:srgbClr val="C00000"/>
                </a:solidFill>
                <a:latin typeface="TimesNewRomanPSMT"/>
              </a:rPr>
              <a:t>would not </a:t>
            </a:r>
            <a:r>
              <a:rPr lang="en-US" b="0" i="0" u="none" strike="noStrike" baseline="0" dirty="0">
                <a:solidFill>
                  <a:srgbClr val="7030A0"/>
                </a:solidFill>
                <a:latin typeface="TimesNewRomanPSMT"/>
              </a:rPr>
              <a:t>lie.        </a:t>
            </a:r>
            <a:r>
              <a:rPr lang="en-US" b="1" i="0" u="none" strike="noStrike" baseline="0" dirty="0">
                <a:solidFill>
                  <a:srgbClr val="C00000"/>
                </a:solidFill>
                <a:latin typeface="TimesNewRomanPSMT"/>
              </a:rPr>
              <a:t>No</a:t>
            </a:r>
            <a:r>
              <a:rPr lang="en-US" b="0" i="0" u="none" strike="noStrike" baseline="0" dirty="0">
                <a:solidFill>
                  <a:srgbClr val="002060"/>
                </a:solidFill>
                <a:latin typeface="TimesNewRomanPSMT"/>
              </a:rPr>
              <a:t> honest man would lie. </a:t>
            </a:r>
          </a:p>
          <a:p>
            <a:pPr lvl="1"/>
            <a:r>
              <a:rPr lang="en-US" b="0" i="0" u="none" strike="noStrike" baseline="0" dirty="0">
                <a:latin typeface="TimesNewRomanPSMT"/>
              </a:rPr>
              <a:t>I </a:t>
            </a:r>
            <a:r>
              <a:rPr lang="en-US" b="0" i="0" u="none" strike="noStrike" baseline="0" dirty="0">
                <a:solidFill>
                  <a:srgbClr val="C00000"/>
                </a:solidFill>
                <a:latin typeface="TimesNewRomanPSMT"/>
              </a:rPr>
              <a:t>didn’t </a:t>
            </a:r>
            <a:r>
              <a:rPr lang="en-US" b="0" i="0" u="none" strike="noStrike" baseline="0" dirty="0">
                <a:latin typeface="TimesNewRomanPSMT"/>
              </a:rPr>
              <a:t>see any birds.               I saw</a:t>
            </a:r>
            <a:r>
              <a:rPr lang="en-US" b="0" i="0" u="none" strike="noStrike" baseline="0" dirty="0">
                <a:solidFill>
                  <a:srgbClr val="C00000"/>
                </a:solidFill>
                <a:latin typeface="TimesNewRomanPSMT"/>
              </a:rPr>
              <a:t> no </a:t>
            </a:r>
            <a:r>
              <a:rPr lang="en-US" b="0" i="0" u="none" strike="noStrike" baseline="0" dirty="0">
                <a:latin typeface="TimesNewRomanPSMT"/>
              </a:rPr>
              <a:t>birds.         </a:t>
            </a:r>
            <a:endParaRPr lang="en-US" sz="2800" b="0" i="0" u="none" strike="noStrike" baseline="0" dirty="0">
              <a:solidFill>
                <a:srgbClr val="0070C0"/>
              </a:solidFill>
              <a:latin typeface="TimesNewRomanPSMT"/>
            </a:endParaRPr>
          </a:p>
          <a:p>
            <a:pPr marL="514350" indent="-514350" algn="l">
              <a:buAutoNum type="arabicPeriod"/>
            </a:pPr>
            <a:r>
              <a:rPr lang="en-US" sz="2800" b="0" i="0" u="none" strike="noStrike" baseline="0" dirty="0">
                <a:solidFill>
                  <a:srgbClr val="7030A0"/>
                </a:solidFill>
                <a:latin typeface="TimesNewRomanPSMT"/>
              </a:rPr>
              <a:t>The scope of negation is however frequently different, so that:</a:t>
            </a:r>
          </a:p>
          <a:p>
            <a:r>
              <a:rPr lang="en-US" sz="2800" b="0" i="0" u="none" strike="noStrike" baseline="0" dirty="0">
                <a:solidFill>
                  <a:srgbClr val="00B050"/>
                </a:solidFill>
                <a:latin typeface="TimesNewRomanPSMT"/>
              </a:rPr>
              <a:t>Many people did not come.    </a:t>
            </a:r>
            <a:r>
              <a:rPr lang="en-US" sz="2800" b="0" i="0" u="none" strike="noStrike" baseline="0" dirty="0">
                <a:solidFill>
                  <a:srgbClr val="FF0000"/>
                </a:solidFill>
                <a:latin typeface="TimesNewRomanPSMT"/>
              </a:rPr>
              <a:t>does not mean the same as </a:t>
            </a:r>
          </a:p>
          <a:p>
            <a:pPr marL="0" indent="0">
              <a:buNone/>
            </a:pPr>
            <a:r>
              <a:rPr lang="en-US" sz="2800" b="0" i="0" u="none" strike="noStrike" baseline="0" dirty="0">
                <a:solidFill>
                  <a:srgbClr val="0070C0"/>
                </a:solidFill>
                <a:latin typeface="TimesNewRomanPSMT"/>
              </a:rPr>
              <a:t>                                Not many people came </a:t>
            </a:r>
            <a:r>
              <a:rPr lang="en-US" sz="2800" b="0" i="0" u="none" strike="noStrike" baseline="0" dirty="0">
                <a:latin typeface="TimesNewRomanPSMT"/>
              </a:rPr>
              <a:t>(</a:t>
            </a:r>
            <a:r>
              <a:rPr lang="en-US" sz="2800" b="0" i="0" u="sng" strike="noStrike" baseline="0" dirty="0">
                <a:latin typeface="TimesNewRomanPSMT"/>
              </a:rPr>
              <a:t>Few people came</a:t>
            </a:r>
            <a:r>
              <a:rPr lang="en-US" sz="2800" b="0" i="0" u="none" strike="noStrike" baseline="0" dirty="0">
                <a:latin typeface="TimesNewRomanPSMT"/>
              </a:rPr>
              <a:t>’)</a:t>
            </a:r>
            <a:endParaRPr lang="en-US" sz="2800" b="0" i="0" u="none" strike="noStrike" baseline="0" dirty="0">
              <a:solidFill>
                <a:srgbClr val="7030A0"/>
              </a:solidFill>
              <a:latin typeface="TimesNewRomanPSMT"/>
            </a:endParaRP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TimesNewRomanPSMT"/>
              </a:rPr>
              <a:t>3. When negative adjuncts are made initial there </a:t>
            </a:r>
            <a:r>
              <a:rPr lang="en-US" sz="2800" b="0" i="0" u="none" strike="noStrike" baseline="0" dirty="0">
                <a:solidFill>
                  <a:srgbClr val="C00000"/>
                </a:solidFill>
                <a:latin typeface="TimesNewRomanPSMT"/>
              </a:rPr>
              <a:t>is inversion of subject and operator:</a:t>
            </a:r>
          </a:p>
          <a:p>
            <a:r>
              <a:rPr lang="en-US" sz="2400" b="0" i="0" u="sng" strike="noStrike" baseline="0" dirty="0">
                <a:solidFill>
                  <a:srgbClr val="00B0F0"/>
                </a:solidFill>
                <a:latin typeface="TimesNewRomanPSMT"/>
              </a:rPr>
              <a:t>I will never </a:t>
            </a:r>
            <a:r>
              <a:rPr lang="en-US" sz="2400" b="0" i="0" u="none" strike="noStrike" baseline="0" dirty="0">
                <a:solidFill>
                  <a:srgbClr val="00B0F0"/>
                </a:solidFill>
                <a:latin typeface="TimesNewRomanPSMT"/>
              </a:rPr>
              <a:t>make that mistake again. </a:t>
            </a:r>
          </a:p>
          <a:p>
            <a:r>
              <a:rPr lang="en-US" sz="2400" b="0" i="0" u="none" strike="noStrike" baseline="0" dirty="0">
                <a:solidFill>
                  <a:srgbClr val="00B050"/>
                </a:solidFill>
                <a:latin typeface="TimesNewRomanPSMT"/>
              </a:rPr>
              <a:t>Never again </a:t>
            </a:r>
            <a:r>
              <a:rPr lang="en-US" sz="2400" b="0" i="0" u="none" strike="noStrike" baseline="0" dirty="0">
                <a:solidFill>
                  <a:srgbClr val="FF0000"/>
                </a:solidFill>
                <a:latin typeface="TimesNewRomanPSMT"/>
              </a:rPr>
              <a:t>will I </a:t>
            </a:r>
            <a:r>
              <a:rPr lang="en-US" sz="2400" b="0" i="0" u="none" strike="noStrike" baseline="0" dirty="0">
                <a:solidFill>
                  <a:srgbClr val="00B0F0"/>
                </a:solidFill>
                <a:latin typeface="TimesNewRomanPSMT"/>
              </a:rPr>
              <a:t>make that mistake (formal)</a:t>
            </a:r>
          </a:p>
        </p:txBody>
      </p:sp>
    </p:spTree>
    <p:extLst>
      <p:ext uri="{BB962C8B-B14F-4D97-AF65-F5344CB8AC3E}">
        <p14:creationId xmlns:p14="http://schemas.microsoft.com/office/powerpoint/2010/main" val="10064374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4119</TotalTime>
  <Words>991</Words>
  <Application>Microsoft Office PowerPoint</Application>
  <PresentationFormat>Widescreen</PresentationFormat>
  <Paragraphs>101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Dutch801 Rm BT</vt:lpstr>
      <vt:lpstr>EF Circular Latin</vt:lpstr>
      <vt:lpstr>Times New Roman</vt:lpstr>
      <vt:lpstr>TimesNewRomanPS-BoldMT</vt:lpstr>
      <vt:lpstr>TimesNewRomanPS-ItalicMT</vt:lpstr>
      <vt:lpstr>TimesNewRomanPSMT</vt:lpstr>
      <vt:lpstr>Wingdings</vt:lpstr>
      <vt:lpstr>Retrospect</vt:lpstr>
      <vt:lpstr>Contemporary Grammar of English  4th Year </vt:lpstr>
      <vt:lpstr>7.33 Negation</vt:lpstr>
      <vt:lpstr>7.33Negation</vt:lpstr>
      <vt:lpstr>7.34 Abbreviated Negation</vt:lpstr>
      <vt:lpstr>7.35 Non-Assertive Forms</vt:lpstr>
      <vt:lpstr>7.35 Non-Assertive Forms</vt:lpstr>
      <vt:lpstr>7.35 Non-Assertive Forms</vt:lpstr>
      <vt:lpstr>7.36 Negative intensification</vt:lpstr>
      <vt:lpstr>7.37 Alternative negative elements</vt:lpstr>
      <vt:lpstr>7.38   MORE THAN ONE NON-ASSERTIVE FORM   </vt:lpstr>
      <vt:lpstr>7.39 ‘Seldom’, ‘rarely’, etc</vt:lpstr>
      <vt:lpstr>7.39 ‘Seldom’, ‘rarely’, etc</vt:lpstr>
      <vt:lpstr>PowerPoint Presentation</vt:lpstr>
      <vt:lpstr>7.40 Scope of Negation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Grammar of English 4th Year</dc:title>
  <dc:creator>عباس المالكي</dc:creator>
  <cp:lastModifiedBy>عباس المالكي</cp:lastModifiedBy>
  <cp:revision>21</cp:revision>
  <dcterms:created xsi:type="dcterms:W3CDTF">2022-12-18T00:54:48Z</dcterms:created>
  <dcterms:modified xsi:type="dcterms:W3CDTF">2022-12-21T09:12:37Z</dcterms:modified>
</cp:coreProperties>
</file>